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181" y="-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A4B7247-742B-4E7C-9EA3-4D745FB0AAFE}" type="slidenum">
              <a:t>‹N›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1840" cy="2385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8C6AFE4-257B-4A80-982B-E50463FF97AB}" type="slidenum"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1840" cy="2385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B65CC47-16CA-45AF-8C6A-3FE52F0C81FF}" type="slidenum">
              <a:t>‹N›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1840" cy="2385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365EFDA-A963-4472-9469-AFECD2EEC57D}" type="slidenum">
              <a:t>‹N›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194E32E-F135-4AB5-A2FF-3BB3A32C6BF2}" type="slidenum">
              <a:t>‹N›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1840" cy="2385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13E402C-9D28-44E1-A8A4-6DA6B00163B0}" type="slidenum"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1840" cy="2385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CECFEB9-ECBF-48F4-832B-9015C51A4F43}" type="slidenum"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1840" cy="2385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1280EB9-ECD4-4349-89F7-9BA34CD423F8}" type="slidenum"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1840" cy="2385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0170DAF-BD4D-4257-8332-D8814C8B8C24}" type="slidenum"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1840" cy="11058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BDC4364-A171-41FA-9C0B-13A8BF97B45E}" type="slidenum"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1840" cy="2385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73144CA-5D79-45FE-97A4-8611B8F952D7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1840" cy="2385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133288F-DDCA-4772-A2C9-7FD309FAC238}" type="slidenum">
              <a:t>‹N›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1840" cy="2385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C338D38-98D5-418B-AE58-6F1B662B640B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1840" cy="2385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6D9D61F-C01C-4286-BB30-657B6DDAC268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1840" cy="2385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6707560-F90C-4248-A1A4-44EEEA8ABBB8}" type="slidenum"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1840" cy="2385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718A258-1AF3-4EFF-80DD-0F08E9D1CEB1}" type="slidenum">
              <a:t>‹N›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1840" cy="2385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4CC8A34-A453-4886-AE7B-BC0D87143915}" type="slidenum">
              <a:t>‹N›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1840" cy="2385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55779F9-8DF8-47B8-9EE4-ADBFEFC1D12D}" type="slidenum"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1840" cy="2385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BF24234-1057-4EAB-BE61-DDC2B0F068C9}" type="slidenum"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1840" cy="2385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8148B0B-9BB7-498F-AB57-57EAD147CC35}" type="slidenum"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1840" cy="11058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312E570-EC7F-4E7F-BE29-35C4F8EEA2C2}" type="slidenum"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1840" cy="2385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4B5B8D4-0795-4FFF-AB3E-305DD12570B4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1840" cy="2385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E23E3F9-4880-44F0-82D5-04DD03041D67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1840" cy="2385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9854584-FD60-45E1-BBF7-0327986C1808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1840" cy="2385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it-IT" sz="18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Settimo livello struttura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2640" cy="36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tabLst>
                <a:tab pos="0" algn="l"/>
              </a:tabLst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&lt;piè di pagina&gt;</a:t>
            </a:r>
            <a:endParaRPr lang="it-IT" sz="1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-IT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80E9BAD0-C6A6-46F6-9BA7-67A879D61CB8}" type="slidenum">
              <a:rPr lang="it-IT" sz="1200" b="0" strike="noStrike" spc="-1">
                <a:solidFill>
                  <a:srgbClr val="8B8B8B"/>
                </a:solidFill>
                <a:latin typeface="Calibri"/>
              </a:rPr>
              <a:t>‹N›</a:t>
            </a:fld>
            <a:endParaRPr lang="it-IT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it-IT" sz="1400" b="0" strike="noStrike" spc="-1">
                <a:latin typeface="Times New Roman"/>
              </a:defRPr>
            </a:lvl1pPr>
          </a:lstStyle>
          <a:p>
            <a:r>
              <a:rPr lang="it-IT" sz="1400" b="0" strike="noStrike" spc="-1">
                <a:latin typeface="Times New Roman"/>
              </a:rPr>
              <a:t>&lt;data/ora&gt;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2640" cy="36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tabLst>
                <a:tab pos="0" algn="l"/>
              </a:tabLst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&lt;piè di pagina&gt;</a:t>
            </a:r>
            <a:endParaRPr lang="it-IT" sz="1400" b="0" strike="noStrike" spc="-1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-IT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BECA191C-8587-4AD5-8932-4AB579EBCD59}" type="slidenum">
              <a:rPr lang="it-IT" sz="1200" b="0" strike="noStrike" spc="-1">
                <a:solidFill>
                  <a:srgbClr val="8B8B8B"/>
                </a:solidFill>
                <a:latin typeface="Calibri"/>
              </a:rPr>
              <a:t>‹N›</a:t>
            </a:fld>
            <a:endParaRPr lang="it-IT" sz="12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it-IT" sz="1400" b="0" strike="noStrike" spc="-1">
                <a:latin typeface="Times New Roman"/>
              </a:defRPr>
            </a:lvl1pPr>
          </a:lstStyle>
          <a:p>
            <a:r>
              <a:rPr lang="it-IT" sz="1400" b="0" strike="noStrike" spc="-1">
                <a:latin typeface="Times New Roman"/>
              </a:rPr>
              <a:t>&lt;data/ora&gt;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it-IT" sz="44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magine 81"/>
          <p:cNvPicPr/>
          <p:nvPr/>
        </p:nvPicPr>
        <p:blipFill>
          <a:blip r:embed="rId2"/>
          <a:stretch/>
        </p:blipFill>
        <p:spPr>
          <a:xfrm>
            <a:off x="0" y="0"/>
            <a:ext cx="12191400" cy="6839280"/>
          </a:xfrm>
          <a:prstGeom prst="rect">
            <a:avLst/>
          </a:prstGeom>
          <a:ln w="0">
            <a:noFill/>
          </a:ln>
        </p:spPr>
      </p:pic>
      <p:sp>
        <p:nvSpPr>
          <p:cNvPr id="83" name="CasellaDiTesto 24"/>
          <p:cNvSpPr/>
          <p:nvPr/>
        </p:nvSpPr>
        <p:spPr>
          <a:xfrm>
            <a:off x="-48960" y="0"/>
            <a:ext cx="9035640" cy="79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400" b="1" strike="noStrike" spc="-1">
                <a:solidFill>
                  <a:srgbClr val="FFFFFF"/>
                </a:solidFill>
                <a:latin typeface="Bahnschrift"/>
                <a:ea typeface="DejaVu Sans"/>
              </a:rPr>
              <a:t>Progetto di ampliamento ed efficientamento energetico del parcheggio d’interscambio sito</a:t>
            </a:r>
            <a:endParaRPr lang="it-IT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400" b="1" strike="noStrike" spc="-1">
                <a:solidFill>
                  <a:srgbClr val="FFFFFF"/>
                </a:solidFill>
                <a:latin typeface="Bahnschrift"/>
                <a:ea typeface="DejaVu Sans"/>
              </a:rPr>
              <a:t>Nell’area delimitata da via G. La Farina, via G. Natoli, via Pellegrino e via Maddalena</a:t>
            </a:r>
            <a:r>
              <a:rPr lang="it-IT" sz="3200" b="1" strike="noStrike" spc="-1">
                <a:solidFill>
                  <a:srgbClr val="000000"/>
                </a:solidFill>
                <a:latin typeface="Bahnschrift"/>
                <a:ea typeface="DejaVu Sans"/>
              </a:rPr>
              <a:t>  </a:t>
            </a:r>
            <a:endParaRPr lang="it-IT" sz="3200" b="0" strike="noStrike" spc="-1">
              <a:latin typeface="Arial"/>
            </a:endParaRPr>
          </a:p>
        </p:txBody>
      </p:sp>
      <p:pic>
        <p:nvPicPr>
          <p:cNvPr id="84" name="Immagine 83"/>
          <p:cNvPicPr/>
          <p:nvPr/>
        </p:nvPicPr>
        <p:blipFill>
          <a:blip r:embed="rId3"/>
          <a:stretch/>
        </p:blipFill>
        <p:spPr>
          <a:xfrm>
            <a:off x="9000000" y="0"/>
            <a:ext cx="3191400" cy="939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asellaDiTesto 4"/>
          <p:cNvSpPr/>
          <p:nvPr/>
        </p:nvSpPr>
        <p:spPr>
          <a:xfrm>
            <a:off x="720000" y="978840"/>
            <a:ext cx="658800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</a:pPr>
            <a:r>
              <a:rPr lang="it-IT" sz="2400" b="1" strike="noStrike" spc="-1">
                <a:solidFill>
                  <a:srgbClr val="000000"/>
                </a:solidFill>
                <a:latin typeface="Bahnschrift"/>
                <a:ea typeface="DejaVu Sans"/>
              </a:rPr>
              <a:t>RISULTATI ATTESI:</a:t>
            </a:r>
            <a:br>
              <a:rPr sz="2400"/>
            </a:br>
            <a:r>
              <a:rPr lang="it-IT" sz="2400" b="1" strike="noStrike" spc="-1">
                <a:solidFill>
                  <a:srgbClr val="000000"/>
                </a:solidFill>
                <a:latin typeface="Bahnschrift"/>
                <a:ea typeface="DejaVu Sans"/>
              </a:rPr>
              <a:t>UN VALORE AGGIUNTO PER LA CITTÀ</a:t>
            </a:r>
            <a:endParaRPr lang="it-IT" sz="2400" b="0" strike="noStrike" spc="-1">
              <a:latin typeface="Arial"/>
            </a:endParaRPr>
          </a:p>
        </p:txBody>
      </p:sp>
      <p:pic>
        <p:nvPicPr>
          <p:cNvPr id="142" name="Picture 2"/>
          <p:cNvPicPr/>
          <p:nvPr/>
        </p:nvPicPr>
        <p:blipFill>
          <a:blip r:embed="rId2"/>
          <a:stretch/>
        </p:blipFill>
        <p:spPr>
          <a:xfrm>
            <a:off x="9000360" y="288360"/>
            <a:ext cx="2978280" cy="599400"/>
          </a:xfrm>
          <a:prstGeom prst="rect">
            <a:avLst/>
          </a:prstGeom>
          <a:ln w="0">
            <a:noFill/>
          </a:ln>
        </p:spPr>
      </p:pic>
      <p:sp>
        <p:nvSpPr>
          <p:cNvPr id="143" name="CasellaDiTesto 7"/>
          <p:cNvSpPr/>
          <p:nvPr/>
        </p:nvSpPr>
        <p:spPr>
          <a:xfrm>
            <a:off x="2196360" y="2088000"/>
            <a:ext cx="279252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</a:pPr>
            <a:r>
              <a:rPr lang="it-IT" sz="1800" b="1" strike="noStrike" spc="-1">
                <a:solidFill>
                  <a:srgbClr val="1F1F1F"/>
                </a:solidFill>
                <a:latin typeface="Bahnschrift"/>
                <a:ea typeface="DejaVu Sans"/>
              </a:rPr>
              <a:t>Riconoscibilità</a:t>
            </a:r>
            <a:br>
              <a:rPr sz="1800"/>
            </a:br>
            <a:r>
              <a:rPr lang="it-IT" sz="1800" b="0" strike="noStrike" spc="-1">
                <a:solidFill>
                  <a:srgbClr val="1F1F1F"/>
                </a:solidFill>
                <a:latin typeface="Bahnschrift"/>
                <a:ea typeface="DejaVu Sans"/>
              </a:rPr>
              <a:t>Punto di riferimento visivo</a:t>
            </a:r>
            <a:br>
              <a:rPr sz="1800"/>
            </a:br>
            <a:r>
              <a:rPr lang="it-IT" sz="1800" b="0" strike="noStrike" spc="-1">
                <a:solidFill>
                  <a:srgbClr val="1F1F1F"/>
                </a:solidFill>
                <a:latin typeface="Bahnschrift"/>
                <a:ea typeface="DejaVu Sans"/>
              </a:rPr>
              <a:t>per il contesto urbano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44" name="CasellaDiTesto 27"/>
          <p:cNvSpPr/>
          <p:nvPr/>
        </p:nvSpPr>
        <p:spPr>
          <a:xfrm>
            <a:off x="2160000" y="4855320"/>
            <a:ext cx="4520880" cy="1003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800" b="1" strike="noStrike" spc="-1">
                <a:solidFill>
                  <a:srgbClr val="1F1F1F"/>
                </a:solidFill>
                <a:latin typeface="Bahnschrift"/>
                <a:ea typeface="DejaVu Sans"/>
              </a:rPr>
              <a:t>Impulso Sociale</a:t>
            </a:r>
            <a:r>
              <a:rPr lang="it-IT" sz="1800" b="0" strike="noStrike" spc="-1">
                <a:solidFill>
                  <a:srgbClr val="1F1F1F"/>
                </a:solidFill>
                <a:latin typeface="Bahnschrift"/>
                <a:ea typeface="DejaVu Sans"/>
              </a:rPr>
              <a:t> </a:t>
            </a:r>
            <a:br>
              <a:rPr sz="1800"/>
            </a:br>
            <a:r>
              <a:rPr lang="it-IT" sz="1800" b="0" strike="noStrike" spc="-1">
                <a:solidFill>
                  <a:srgbClr val="1F1F1F"/>
                </a:solidFill>
                <a:latin typeface="Bahnschrift"/>
                <a:ea typeface="DejaVu Sans"/>
              </a:rPr>
              <a:t>Elemento di attivazione per nuovi processi di rigenerazione dello spazio pubblico</a:t>
            </a:r>
            <a:endParaRPr lang="it-IT" sz="1800" b="0" strike="noStrike" spc="-1">
              <a:latin typeface="Arial"/>
            </a:endParaRPr>
          </a:p>
        </p:txBody>
      </p:sp>
      <p:pic>
        <p:nvPicPr>
          <p:cNvPr id="145" name="Immagine 2"/>
          <p:cNvPicPr/>
          <p:nvPr/>
        </p:nvPicPr>
        <p:blipFill>
          <a:blip r:embed="rId3"/>
          <a:stretch/>
        </p:blipFill>
        <p:spPr>
          <a:xfrm>
            <a:off x="720000" y="1980000"/>
            <a:ext cx="1078920" cy="1078920"/>
          </a:xfrm>
          <a:prstGeom prst="rect">
            <a:avLst/>
          </a:prstGeom>
          <a:ln w="0">
            <a:noFill/>
          </a:ln>
        </p:spPr>
      </p:pic>
      <p:pic>
        <p:nvPicPr>
          <p:cNvPr id="146" name="Immagine 3"/>
          <p:cNvPicPr/>
          <p:nvPr/>
        </p:nvPicPr>
        <p:blipFill>
          <a:blip r:embed="rId4"/>
          <a:stretch/>
        </p:blipFill>
        <p:spPr>
          <a:xfrm>
            <a:off x="720000" y="3240000"/>
            <a:ext cx="1078920" cy="1028520"/>
          </a:xfrm>
          <a:prstGeom prst="rect">
            <a:avLst/>
          </a:prstGeom>
          <a:ln w="0">
            <a:noFill/>
          </a:ln>
        </p:spPr>
      </p:pic>
      <p:pic>
        <p:nvPicPr>
          <p:cNvPr id="147" name="Immagine 5"/>
          <p:cNvPicPr/>
          <p:nvPr/>
        </p:nvPicPr>
        <p:blipFill>
          <a:blip r:embed="rId5"/>
          <a:stretch/>
        </p:blipFill>
        <p:spPr>
          <a:xfrm>
            <a:off x="720000" y="4860000"/>
            <a:ext cx="1078920" cy="992520"/>
          </a:xfrm>
          <a:prstGeom prst="rect">
            <a:avLst/>
          </a:prstGeom>
          <a:ln w="0">
            <a:noFill/>
          </a:ln>
        </p:spPr>
      </p:pic>
      <p:sp>
        <p:nvSpPr>
          <p:cNvPr id="148" name="CasellaDiTesto 28"/>
          <p:cNvSpPr/>
          <p:nvPr/>
        </p:nvSpPr>
        <p:spPr>
          <a:xfrm>
            <a:off x="2160000" y="3420000"/>
            <a:ext cx="4532760" cy="123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800" b="1" strike="noStrike" spc="-1">
                <a:solidFill>
                  <a:srgbClr val="1F1F1F"/>
                </a:solidFill>
                <a:latin typeface="Bahnschrift"/>
                <a:ea typeface="DejaVu Sans"/>
              </a:rPr>
              <a:t>Identità </a:t>
            </a:r>
            <a:br>
              <a:rPr sz="1800"/>
            </a:br>
            <a:r>
              <a:rPr lang="it-IT" sz="1800" b="0" strike="noStrike" spc="-1">
                <a:solidFill>
                  <a:srgbClr val="1F1F1F"/>
                </a:solidFill>
                <a:latin typeface="Bahnschrift"/>
                <a:ea typeface="DejaVu Sans"/>
              </a:rPr>
              <a:t>Rafforzamento dell’immagine aziendale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</p:txBody>
      </p:sp>
      <p:sp>
        <p:nvSpPr>
          <p:cNvPr id="149" name="CasellaDiTesto 29"/>
          <p:cNvSpPr/>
          <p:nvPr/>
        </p:nvSpPr>
        <p:spPr>
          <a:xfrm>
            <a:off x="138600" y="360000"/>
            <a:ext cx="8861760" cy="45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Bahnschrift"/>
                <a:ea typeface="DejaVu Sans"/>
              </a:rPr>
              <a:t>Progetto di ampliamento ed efficientamento energetico del parcheggio d’interscambio sito nell’area delimitata da via G.La Farina</a:t>
            </a:r>
            <a:endParaRPr lang="it-IT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Bahnschrift"/>
                <a:ea typeface="DejaVu Sans"/>
              </a:rPr>
              <a:t>Via G. Natoli, via Pellegrino e via Maddalena.</a:t>
            </a:r>
            <a:endParaRPr lang="it-IT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asellaDiTesto 36"/>
          <p:cNvSpPr/>
          <p:nvPr/>
        </p:nvSpPr>
        <p:spPr>
          <a:xfrm>
            <a:off x="180000" y="804600"/>
            <a:ext cx="258768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</a:pPr>
            <a:r>
              <a:rPr lang="it-IT" sz="2400" b="1" strike="noStrike" spc="-1">
                <a:solidFill>
                  <a:srgbClr val="000000"/>
                </a:solidFill>
                <a:latin typeface="Bahnschrift"/>
                <a:ea typeface="DejaVu Sans"/>
              </a:rPr>
              <a:t>CONCLUSIONI</a:t>
            </a:r>
            <a:endParaRPr lang="it-IT" sz="2400" b="0" strike="noStrike" spc="-1">
              <a:latin typeface="Arial"/>
            </a:endParaRPr>
          </a:p>
        </p:txBody>
      </p:sp>
      <p:pic>
        <p:nvPicPr>
          <p:cNvPr id="151" name="Picture 15"/>
          <p:cNvPicPr/>
          <p:nvPr/>
        </p:nvPicPr>
        <p:blipFill>
          <a:blip r:embed="rId2"/>
          <a:stretch/>
        </p:blipFill>
        <p:spPr>
          <a:xfrm>
            <a:off x="9000360" y="288360"/>
            <a:ext cx="2978280" cy="599400"/>
          </a:xfrm>
          <a:prstGeom prst="rect">
            <a:avLst/>
          </a:prstGeom>
          <a:ln w="0">
            <a:noFill/>
          </a:ln>
        </p:spPr>
      </p:pic>
      <p:sp>
        <p:nvSpPr>
          <p:cNvPr id="152" name="CasellaDiTesto 38"/>
          <p:cNvSpPr/>
          <p:nvPr/>
        </p:nvSpPr>
        <p:spPr>
          <a:xfrm>
            <a:off x="900000" y="1440000"/>
            <a:ext cx="10849680" cy="505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Il progetto mira all’ampliamento e all’efficientamento  energetico del parcheggio d’interscambio sito nell’area delimitata da via G. La Farina (isolato 158), via G. Natoli, via Pellegrino e via Maddalena.</a:t>
            </a: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PingFang SC"/>
              </a:rPr>
              <a:t> </a:t>
            </a:r>
            <a:endParaRPr lang="it-IT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it-IT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 particolare, l’intervento è finalizzato a:</a:t>
            </a:r>
            <a:endParaRPr lang="it-IT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it-IT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- Incrementare i posti auto, dagli attuali  175 a 283 posti complessivi;</a:t>
            </a:r>
            <a:endParaRPr lang="it-IT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- Affermarsi come </a:t>
            </a:r>
            <a:r>
              <a:rPr lang="it-IT" sz="1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landmark visivo</a:t>
            </a:r>
            <a:r>
              <a:rPr lang="it-IT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 nel territorio;</a:t>
            </a:r>
            <a:endParaRPr lang="it-IT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- Ridurre il traffico nel centro della città;</a:t>
            </a:r>
            <a:endParaRPr lang="it-IT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- Ridurre il traffico da ricerca parcheggio;</a:t>
            </a:r>
            <a:endParaRPr lang="it-IT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- Ridurre le emissioni di CO2 e polveri sottili;</a:t>
            </a:r>
            <a:endParaRPr lang="it-IT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- Rispettare l’area archeologia sottostante, oggetto della campagna di scavi del 1991, 1992;</a:t>
            </a:r>
            <a:endParaRPr lang="it-IT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- R</a:t>
            </a:r>
            <a:r>
              <a:rPr lang="it-IT" sz="1400" b="1" strike="noStrike" spc="-1">
                <a:solidFill>
                  <a:srgbClr val="000000"/>
                </a:solidFill>
                <a:latin typeface="Calibri"/>
                <a:ea typeface="DejaVu Sans"/>
              </a:rPr>
              <a:t>afforzare l’identità del luogo</a:t>
            </a:r>
            <a:r>
              <a:rPr lang="it-IT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;</a:t>
            </a:r>
            <a:endParaRPr lang="it-IT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- Favorire </a:t>
            </a:r>
            <a:r>
              <a:rPr lang="it-IT" sz="1400" b="1" strike="noStrike" spc="-1">
                <a:solidFill>
                  <a:srgbClr val="000000"/>
                </a:solidFill>
                <a:latin typeface="Calibri"/>
                <a:ea typeface="DejaVu Sans"/>
              </a:rPr>
              <a:t>riconoscibilità e orientamento</a:t>
            </a:r>
            <a:r>
              <a:rPr lang="it-IT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 nello spazio urbano;</a:t>
            </a:r>
            <a:endParaRPr lang="it-IT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- Utilizzare fonti di energia rinnovabili, quali pannelli fotovoltaici;</a:t>
            </a:r>
            <a:endParaRPr lang="it-IT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- Riduzione effetto isola di calore mediante realizzazione di giardini pensili.</a:t>
            </a:r>
            <a:endParaRPr lang="it-IT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it-IT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br>
              <a:rPr sz="1400"/>
            </a:br>
            <a:r>
              <a:rPr lang="it-IT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Il progetto contribuisce in modo significativo ai processi di </a:t>
            </a:r>
            <a:r>
              <a:rPr lang="it-IT" sz="1400" b="1" strike="noStrike" spc="-1">
                <a:solidFill>
                  <a:srgbClr val="000000"/>
                </a:solidFill>
                <a:latin typeface="Calibri"/>
                <a:ea typeface="DejaVu Sans"/>
              </a:rPr>
              <a:t>rigenerazione urbana</a:t>
            </a:r>
            <a:r>
              <a:rPr lang="it-IT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, configurandosi come un </a:t>
            </a:r>
            <a:r>
              <a:rPr lang="it-IT" sz="1400" b="1" strike="noStrike" spc="-1">
                <a:solidFill>
                  <a:srgbClr val="000000"/>
                </a:solidFill>
                <a:latin typeface="Calibri"/>
                <a:ea typeface="DejaVu Sans"/>
              </a:rPr>
              <a:t>modello bioclimatico di landmark architettonico</a:t>
            </a:r>
            <a:r>
              <a:rPr lang="it-IT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it-IT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Dal punto di vista energetico, l’intervento rappresenta una </a:t>
            </a:r>
            <a:r>
              <a:rPr lang="it-IT" sz="1400" b="1" strike="noStrike" spc="-1">
                <a:solidFill>
                  <a:srgbClr val="000000"/>
                </a:solidFill>
                <a:latin typeface="Calibri"/>
                <a:ea typeface="DejaVu Sans"/>
              </a:rPr>
              <a:t>buona pratica di contrasto ai cambiamenti climatici</a:t>
            </a:r>
            <a:r>
              <a:rPr lang="it-IT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, prevedendo l’utilizzo di fonti di energia rinnovabili e riduzione effetto isola di calore.</a:t>
            </a:r>
            <a:endParaRPr lang="it-IT" sz="1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</a:pPr>
            <a:endParaRPr lang="it-IT" sz="1800" b="0" strike="noStrike" spc="-1">
              <a:latin typeface="Arial"/>
            </a:endParaRPr>
          </a:p>
        </p:txBody>
      </p:sp>
      <p:sp>
        <p:nvSpPr>
          <p:cNvPr id="153" name="CasellaDiTesto 26"/>
          <p:cNvSpPr/>
          <p:nvPr/>
        </p:nvSpPr>
        <p:spPr>
          <a:xfrm>
            <a:off x="138600" y="360000"/>
            <a:ext cx="8861760" cy="45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Bahnschrift"/>
                <a:ea typeface="DejaVu Sans"/>
              </a:rPr>
              <a:t>Progetto di ampliamento ed efficientamento energetico del parcheggio d’interscambio sito nell’area delimitata da via G.La Farina</a:t>
            </a:r>
            <a:endParaRPr lang="it-IT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Bahnschrift"/>
                <a:ea typeface="DejaVu Sans"/>
              </a:rPr>
              <a:t>Via G. Natoli, via Pellegrino e via Maddalena.</a:t>
            </a:r>
            <a:endParaRPr lang="it-IT" sz="1200" b="0" strike="noStrike" spc="-1">
              <a:latin typeface="Arial"/>
            </a:endParaRPr>
          </a:p>
        </p:txBody>
      </p:sp>
      <p:pic>
        <p:nvPicPr>
          <p:cNvPr id="154" name="Immagine 1"/>
          <p:cNvPicPr/>
          <p:nvPr/>
        </p:nvPicPr>
        <p:blipFill>
          <a:blip r:embed="rId3"/>
          <a:stretch/>
        </p:blipFill>
        <p:spPr>
          <a:xfrm>
            <a:off x="180000" y="1980000"/>
            <a:ext cx="643320" cy="643320"/>
          </a:xfrm>
          <a:prstGeom prst="rect">
            <a:avLst/>
          </a:prstGeom>
          <a:ln w="0">
            <a:noFill/>
          </a:ln>
        </p:spPr>
      </p:pic>
      <p:pic>
        <p:nvPicPr>
          <p:cNvPr id="155" name="Immagine 4"/>
          <p:cNvPicPr/>
          <p:nvPr/>
        </p:nvPicPr>
        <p:blipFill>
          <a:blip r:embed="rId4"/>
          <a:stretch/>
        </p:blipFill>
        <p:spPr>
          <a:xfrm>
            <a:off x="232200" y="5092200"/>
            <a:ext cx="667080" cy="667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Immagine 84"/>
          <p:cNvPicPr/>
          <p:nvPr/>
        </p:nvPicPr>
        <p:blipFill>
          <a:blip r:embed="rId2"/>
          <a:stretch/>
        </p:blipFill>
        <p:spPr>
          <a:xfrm>
            <a:off x="0" y="4361040"/>
            <a:ext cx="12063960" cy="1218240"/>
          </a:xfrm>
          <a:prstGeom prst="rect">
            <a:avLst/>
          </a:prstGeom>
          <a:ln w="0">
            <a:noFill/>
          </a:ln>
        </p:spPr>
      </p:pic>
      <p:sp>
        <p:nvSpPr>
          <p:cNvPr id="86" name="CasellaDiTesto 23"/>
          <p:cNvSpPr/>
          <p:nvPr/>
        </p:nvSpPr>
        <p:spPr>
          <a:xfrm>
            <a:off x="180000" y="434160"/>
            <a:ext cx="8861760" cy="45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Bahnschrift"/>
                <a:ea typeface="DejaVu Sans"/>
              </a:rPr>
              <a:t>Progetto di ampliamento ed efficientamento energetico del parcheggio d’interscambio sito nell’area delimitata da via G.La Farina</a:t>
            </a:r>
            <a:endParaRPr lang="it-IT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Bahnschrift"/>
                <a:ea typeface="DejaVu Sans"/>
              </a:rPr>
              <a:t>Via G. Natoli, via Pellegrino e via Maddalena.</a:t>
            </a:r>
            <a:endParaRPr lang="it-IT" sz="1200" b="0" strike="noStrike" spc="-1">
              <a:latin typeface="Arial"/>
            </a:endParaRPr>
          </a:p>
        </p:txBody>
      </p:sp>
      <p:sp>
        <p:nvSpPr>
          <p:cNvPr id="87" name="CasellaDiTesto 6"/>
          <p:cNvSpPr/>
          <p:nvPr/>
        </p:nvSpPr>
        <p:spPr>
          <a:xfrm>
            <a:off x="720000" y="1080000"/>
            <a:ext cx="302508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2400" b="1" strike="noStrike" spc="-1">
                <a:solidFill>
                  <a:srgbClr val="000000"/>
                </a:solidFill>
                <a:latin typeface="Bahnschrift"/>
                <a:ea typeface="DejaVu Sans"/>
              </a:rPr>
              <a:t>STATO DI FATTO</a:t>
            </a:r>
            <a:endParaRPr lang="it-IT" sz="2400" b="0" strike="noStrike" spc="-1">
              <a:latin typeface="Arial"/>
            </a:endParaRPr>
          </a:p>
        </p:txBody>
      </p:sp>
      <p:pic>
        <p:nvPicPr>
          <p:cNvPr id="88" name="Picture 9"/>
          <p:cNvPicPr/>
          <p:nvPr/>
        </p:nvPicPr>
        <p:blipFill>
          <a:blip r:embed="rId3"/>
          <a:stretch/>
        </p:blipFill>
        <p:spPr>
          <a:xfrm>
            <a:off x="9000360" y="288360"/>
            <a:ext cx="2978640" cy="599760"/>
          </a:xfrm>
          <a:prstGeom prst="rect">
            <a:avLst/>
          </a:prstGeom>
          <a:ln w="0">
            <a:noFill/>
          </a:ln>
        </p:spPr>
      </p:pic>
      <p:sp>
        <p:nvSpPr>
          <p:cNvPr id="89" name="Rettangolo 66"/>
          <p:cNvSpPr/>
          <p:nvPr/>
        </p:nvSpPr>
        <p:spPr>
          <a:xfrm>
            <a:off x="3960720" y="2587680"/>
            <a:ext cx="2158560" cy="29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600" b="1" strike="noStrike" spc="-1">
                <a:solidFill>
                  <a:srgbClr val="1F1F1F"/>
                </a:solidFill>
                <a:latin typeface="Bahnschrift"/>
                <a:ea typeface="DejaVu Sans"/>
              </a:rPr>
              <a:t>175 posti auto su due livelli 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90" name="Rettangolo 67"/>
          <p:cNvSpPr/>
          <p:nvPr/>
        </p:nvSpPr>
        <p:spPr>
          <a:xfrm>
            <a:off x="720720" y="2520000"/>
            <a:ext cx="2338560" cy="29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600" b="1" strike="noStrike" spc="-1">
                <a:solidFill>
                  <a:srgbClr val="1F1F1F"/>
                </a:solidFill>
                <a:latin typeface="Bahnschrift"/>
                <a:ea typeface="DejaVu Sans"/>
              </a:rPr>
              <a:t>FAST PARK SISTEMA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91" name="Connettore diritto 68"/>
          <p:cNvSpPr/>
          <p:nvPr/>
        </p:nvSpPr>
        <p:spPr>
          <a:xfrm>
            <a:off x="1800000" y="3060000"/>
            <a:ext cx="1260000" cy="1301040"/>
          </a:xfrm>
          <a:prstGeom prst="line">
            <a:avLst/>
          </a:prstGeom>
          <a:ln w="3816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92" name="Connettore diritto 69"/>
          <p:cNvSpPr/>
          <p:nvPr/>
        </p:nvSpPr>
        <p:spPr>
          <a:xfrm flipH="1">
            <a:off x="4860000" y="3240000"/>
            <a:ext cx="360000" cy="1121040"/>
          </a:xfrm>
          <a:prstGeom prst="line">
            <a:avLst/>
          </a:prstGeom>
          <a:ln w="3816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asellaDiTesto 8"/>
          <p:cNvSpPr/>
          <p:nvPr/>
        </p:nvSpPr>
        <p:spPr>
          <a:xfrm>
            <a:off x="2160000" y="1452600"/>
            <a:ext cx="8250840" cy="502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800" b="1" strike="noStrike" spc="-1">
                <a:solidFill>
                  <a:srgbClr val="1F1F1F"/>
                </a:solidFill>
                <a:latin typeface="Bahnschrift"/>
                <a:ea typeface="DejaVu Sans"/>
              </a:rPr>
              <a:t>Qualità ambientale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800" b="0" strike="noStrike" spc="-1">
                <a:solidFill>
                  <a:srgbClr val="1F1F1F"/>
                </a:solidFill>
                <a:latin typeface="Bahnschrift"/>
                <a:ea typeface="DejaVu Sans"/>
              </a:rPr>
              <a:t>-</a:t>
            </a:r>
            <a:r>
              <a:rPr lang="it-IT" sz="1800" b="1" strike="noStrike" spc="-1">
                <a:solidFill>
                  <a:srgbClr val="1F1F1F"/>
                </a:solidFill>
                <a:latin typeface="Bahnschrift"/>
                <a:ea typeface="DejaVu Sans"/>
              </a:rPr>
              <a:t> </a:t>
            </a:r>
            <a:r>
              <a:rPr lang="it-IT" sz="1800" b="0" strike="noStrike" spc="-1">
                <a:solidFill>
                  <a:srgbClr val="1F1F1F"/>
                </a:solidFill>
                <a:latin typeface="Bahnschrift"/>
                <a:ea typeface="DejaVu Sans"/>
              </a:rPr>
              <a:t>Riduzione traffico nel centro città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800" b="0" strike="noStrike" spc="-1">
                <a:solidFill>
                  <a:srgbClr val="1F1F1F"/>
                </a:solidFill>
                <a:latin typeface="Bahnschrift"/>
                <a:ea typeface="DejaVu Sans"/>
              </a:rPr>
              <a:t>- Riduzione delle emissioni di CO2 e polveri sottili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800" b="0" strike="noStrike" spc="-1">
                <a:solidFill>
                  <a:srgbClr val="1F1F1F"/>
                </a:solidFill>
                <a:latin typeface="Bahnschrift"/>
                <a:ea typeface="DejaVu Sans"/>
              </a:rPr>
              <a:t>- Riduzione traffico da ricerca parcheggio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800" b="0" strike="noStrike" spc="-1">
                <a:solidFill>
                  <a:srgbClr val="1F1F1F"/>
                </a:solidFill>
                <a:latin typeface="Bahnschrift"/>
                <a:ea typeface="DejaVu Sans"/>
              </a:rPr>
              <a:t>- I</a:t>
            </a:r>
            <a:r>
              <a:rPr lang="it-IT" sz="1800" b="0" strike="noStrike" spc="-1">
                <a:solidFill>
                  <a:srgbClr val="1F1F1F"/>
                </a:solidFill>
                <a:latin typeface="Bahnschrift"/>
                <a:ea typeface="PingFang SC"/>
              </a:rPr>
              <a:t>ncremento della capienza dagli attuali 175 a </a:t>
            </a:r>
            <a:r>
              <a:rPr lang="it-IT" sz="1800" b="1" strike="noStrike" spc="-1">
                <a:solidFill>
                  <a:srgbClr val="1F1F1F"/>
                </a:solidFill>
                <a:latin typeface="Bahnschrift"/>
                <a:ea typeface="PingFang SC"/>
              </a:rPr>
              <a:t>283 posti auto complessivi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800" b="1" strike="noStrike" spc="-1">
                <a:solidFill>
                  <a:srgbClr val="1F1F1F"/>
                </a:solidFill>
                <a:latin typeface="Bahnschrift"/>
                <a:ea typeface="DejaVu Sans"/>
              </a:rPr>
              <a:t>Risparmio energetico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800" b="0" strike="noStrike" spc="-1">
                <a:solidFill>
                  <a:srgbClr val="1F1F1F"/>
                </a:solidFill>
                <a:latin typeface="Bahnschrift"/>
                <a:ea typeface="DejaVu Sans"/>
              </a:rPr>
              <a:t>- Riduzione dei consumi di energia primaria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800" b="0" strike="noStrike" spc="-1">
                <a:solidFill>
                  <a:srgbClr val="1F1F1F"/>
                </a:solidFill>
                <a:latin typeface="Bahnschrift"/>
                <a:ea typeface="DejaVu Sans"/>
              </a:rPr>
              <a:t>- Integrazione dell’uso di energia da fonti rinnovabili attraverso 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800" b="1" strike="noStrike" spc="-1">
                <a:solidFill>
                  <a:srgbClr val="1F1F1F"/>
                </a:solidFill>
                <a:latin typeface="Bahnschrift"/>
                <a:ea typeface="DejaVu Sans"/>
              </a:rPr>
              <a:t>Qualità architettonica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800" b="0" strike="noStrike" spc="-1">
                <a:solidFill>
                  <a:srgbClr val="1F1F1F"/>
                </a:solidFill>
                <a:latin typeface="Bahnschrift"/>
                <a:ea typeface="DejaVu Sans"/>
              </a:rPr>
              <a:t>- Inserimento di giardini pensili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800" b="0" strike="noStrike" spc="-1">
                <a:solidFill>
                  <a:srgbClr val="1F1F1F"/>
                </a:solidFill>
                <a:latin typeface="Bahnschrift"/>
                <a:ea typeface="DejaVu Sans"/>
              </a:rPr>
              <a:t>- Caratterizzazione estetica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800" b="0" strike="noStrike" spc="-1">
                <a:solidFill>
                  <a:srgbClr val="1F1F1F"/>
                </a:solidFill>
                <a:latin typeface="Bahnschrift"/>
                <a:ea typeface="DejaVu Sans"/>
              </a:rPr>
              <a:t>- Struttura isolata sismicamente alla base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800" b="0" strike="noStrike" spc="-1">
                <a:solidFill>
                  <a:srgbClr val="1F1F1F"/>
                </a:solidFill>
                <a:latin typeface="Bahnschrift"/>
                <a:ea typeface="DejaVu Sans"/>
              </a:rPr>
              <a:t>- Scavi di fondazione limitati, rispetto dell’area archeologica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94" name="CasellaDiTesto 11"/>
          <p:cNvSpPr/>
          <p:nvPr/>
        </p:nvSpPr>
        <p:spPr>
          <a:xfrm>
            <a:off x="720" y="557640"/>
            <a:ext cx="2343600" cy="45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95" name="CasellaDiTesto 30"/>
          <p:cNvSpPr/>
          <p:nvPr/>
        </p:nvSpPr>
        <p:spPr>
          <a:xfrm>
            <a:off x="360000" y="984600"/>
            <a:ext cx="466776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2400" b="1" strike="noStrike" spc="-1">
                <a:solidFill>
                  <a:srgbClr val="000000"/>
                </a:solidFill>
                <a:latin typeface="Bahnschrift"/>
                <a:ea typeface="DejaVu Sans"/>
              </a:rPr>
              <a:t>OBIETTIVI DEL PROGETTO</a:t>
            </a:r>
            <a:endParaRPr lang="it-IT" sz="2400" b="0" strike="noStrike" spc="-1">
              <a:latin typeface="Arial"/>
            </a:endParaRPr>
          </a:p>
        </p:txBody>
      </p:sp>
      <p:pic>
        <p:nvPicPr>
          <p:cNvPr id="96" name="Picture 3"/>
          <p:cNvPicPr/>
          <p:nvPr/>
        </p:nvPicPr>
        <p:blipFill>
          <a:blip r:embed="rId2"/>
          <a:stretch/>
        </p:blipFill>
        <p:spPr>
          <a:xfrm>
            <a:off x="9000360" y="288360"/>
            <a:ext cx="2978640" cy="599760"/>
          </a:xfrm>
          <a:prstGeom prst="rect">
            <a:avLst/>
          </a:prstGeom>
          <a:ln w="0">
            <a:noFill/>
          </a:ln>
        </p:spPr>
      </p:pic>
      <p:pic>
        <p:nvPicPr>
          <p:cNvPr id="97" name="Immagine 77"/>
          <p:cNvPicPr/>
          <p:nvPr/>
        </p:nvPicPr>
        <p:blipFill>
          <a:blip r:embed="rId3"/>
          <a:stretch/>
        </p:blipFill>
        <p:spPr>
          <a:xfrm>
            <a:off x="720000" y="4860000"/>
            <a:ext cx="1078200" cy="1078200"/>
          </a:xfrm>
          <a:prstGeom prst="rect">
            <a:avLst/>
          </a:prstGeom>
          <a:ln w="0">
            <a:noFill/>
          </a:ln>
        </p:spPr>
      </p:pic>
      <p:pic>
        <p:nvPicPr>
          <p:cNvPr id="98" name="Immagine 79"/>
          <p:cNvPicPr/>
          <p:nvPr/>
        </p:nvPicPr>
        <p:blipFill>
          <a:blip r:embed="rId4"/>
          <a:stretch/>
        </p:blipFill>
        <p:spPr>
          <a:xfrm>
            <a:off x="720000" y="3240000"/>
            <a:ext cx="1078200" cy="1078200"/>
          </a:xfrm>
          <a:prstGeom prst="rect">
            <a:avLst/>
          </a:prstGeom>
          <a:ln w="0">
            <a:noFill/>
          </a:ln>
        </p:spPr>
      </p:pic>
      <p:sp>
        <p:nvSpPr>
          <p:cNvPr id="99" name="CasellaDiTesto 5"/>
          <p:cNvSpPr/>
          <p:nvPr/>
        </p:nvSpPr>
        <p:spPr>
          <a:xfrm>
            <a:off x="180000" y="434160"/>
            <a:ext cx="8861760" cy="45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Bahnschrift"/>
                <a:ea typeface="DejaVu Sans"/>
              </a:rPr>
              <a:t>Progetto di ampliamento ed efficientamento energetico del parcheggio d’interscambio sito nell’area delimitata da via G.La Farina</a:t>
            </a:r>
            <a:endParaRPr lang="it-IT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Bahnschrift"/>
                <a:ea typeface="DejaVu Sans"/>
              </a:rPr>
              <a:t>Via G. Natoli, via Pellegrino e via Maddalena.</a:t>
            </a:r>
            <a:endParaRPr lang="it-IT" sz="1200" b="0" strike="noStrike" spc="-1">
              <a:latin typeface="Arial"/>
            </a:endParaRPr>
          </a:p>
        </p:txBody>
      </p:sp>
      <p:pic>
        <p:nvPicPr>
          <p:cNvPr id="100" name="Immagine 99"/>
          <p:cNvPicPr/>
          <p:nvPr/>
        </p:nvPicPr>
        <p:blipFill>
          <a:blip r:embed="rId5"/>
          <a:stretch/>
        </p:blipFill>
        <p:spPr>
          <a:xfrm>
            <a:off x="697680" y="1578960"/>
            <a:ext cx="1281600" cy="1300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asellaDiTesto 19"/>
          <p:cNvSpPr/>
          <p:nvPr/>
        </p:nvSpPr>
        <p:spPr>
          <a:xfrm>
            <a:off x="280800" y="1224000"/>
            <a:ext cx="8179200" cy="300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600" b="1" strike="noStrike" spc="-1">
                <a:solidFill>
                  <a:srgbClr val="1F1F1F"/>
                </a:solidFill>
                <a:latin typeface="Bahnschrift"/>
                <a:ea typeface="DejaVu Sans"/>
              </a:rPr>
              <a:t>Isolamento alla base  "Isolatori sismici a pendolo scorrevole"  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0" strike="noStrike" spc="-1">
                <a:solidFill>
                  <a:srgbClr val="1F1F1F"/>
                </a:solidFill>
                <a:latin typeface="Bahnschrift"/>
                <a:ea typeface="DejaVu Sans"/>
              </a:rPr>
              <a:t>Torri antisismiche isolate alla base.</a:t>
            </a:r>
            <a:r>
              <a:rPr lang="it-IT" sz="1600" b="1" strike="noStrike" spc="-1">
                <a:solidFill>
                  <a:srgbClr val="1F1F1F"/>
                </a:solidFill>
                <a:latin typeface="Bahnschrift"/>
                <a:ea typeface="DejaVu Sans"/>
              </a:rPr>
              <a:t> 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1" strike="noStrike" spc="-1">
                <a:solidFill>
                  <a:srgbClr val="1F1F1F"/>
                </a:solidFill>
                <a:latin typeface="Bahnschrift"/>
                <a:ea typeface="DejaVu Sans"/>
              </a:rPr>
              <a:t>Scavi di fondazione limitati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0" strike="noStrike" spc="-1">
                <a:solidFill>
                  <a:srgbClr val="1F1F1F"/>
                </a:solidFill>
                <a:latin typeface="Bahnschrift"/>
                <a:ea typeface="DejaVu Sans"/>
              </a:rPr>
              <a:t>Le torri poggeranno sui primi 30 cm rendendo quasi nulli gli scavi, nel rispetto 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0" strike="noStrike" spc="-1">
                <a:solidFill>
                  <a:srgbClr val="1F1F1F"/>
                </a:solidFill>
                <a:latin typeface="Bahnschrift"/>
                <a:ea typeface="DejaVu Sans"/>
              </a:rPr>
              <a:t>dell’area archeologica sottostante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1" strike="noStrike" spc="-1">
                <a:solidFill>
                  <a:srgbClr val="1F1F1F"/>
                </a:solidFill>
                <a:latin typeface="Bahnschrift"/>
                <a:ea typeface="DejaVu Sans"/>
              </a:rPr>
              <a:t>Mantenimento della struttura fast park esistente e nuova struttura c.a.p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0" strike="noStrike" spc="-1">
                <a:solidFill>
                  <a:srgbClr val="1F1F1F"/>
                </a:solidFill>
                <a:latin typeface="Bahnschrift"/>
                <a:ea typeface="DejaVu Sans"/>
              </a:rPr>
              <a:t>Le torri verranno collocate mantenendo la struttura esistente, tagliando solo alcune 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0" strike="noStrike" spc="-1">
                <a:solidFill>
                  <a:srgbClr val="1F1F1F"/>
                </a:solidFill>
                <a:latin typeface="Bahnschrift"/>
                <a:ea typeface="DejaVu Sans"/>
              </a:rPr>
              <a:t>zone d’impalcato, struttura in elevazione in c.a.p., bassi tempi di realizzazione  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it-IT" sz="1600" b="0" strike="noStrike" spc="-1">
              <a:latin typeface="Arial"/>
            </a:endParaRPr>
          </a:p>
        </p:txBody>
      </p:sp>
      <p:sp>
        <p:nvSpPr>
          <p:cNvPr id="102" name="CasellaDiTesto 20"/>
          <p:cNvSpPr/>
          <p:nvPr/>
        </p:nvSpPr>
        <p:spPr>
          <a:xfrm>
            <a:off x="-1310040" y="814680"/>
            <a:ext cx="721728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2400" b="1" strike="noStrike" spc="-1">
                <a:solidFill>
                  <a:srgbClr val="000000"/>
                </a:solidFill>
                <a:latin typeface="Bahnschrift"/>
                <a:ea typeface="DejaVu Sans"/>
              </a:rPr>
              <a:t>                PROGETTAZIONE ANTISISMICA </a:t>
            </a:r>
            <a:endParaRPr lang="it-IT" sz="2400" b="0" strike="noStrike" spc="-1">
              <a:latin typeface="Arial"/>
            </a:endParaRPr>
          </a:p>
        </p:txBody>
      </p:sp>
      <p:pic>
        <p:nvPicPr>
          <p:cNvPr id="103" name="Picture 6"/>
          <p:cNvPicPr/>
          <p:nvPr/>
        </p:nvPicPr>
        <p:blipFill>
          <a:blip r:embed="rId2"/>
          <a:stretch/>
        </p:blipFill>
        <p:spPr>
          <a:xfrm>
            <a:off x="9000360" y="288360"/>
            <a:ext cx="2978640" cy="599760"/>
          </a:xfrm>
          <a:prstGeom prst="rect">
            <a:avLst/>
          </a:prstGeom>
          <a:ln w="0">
            <a:noFill/>
          </a:ln>
        </p:spPr>
      </p:pic>
      <p:sp>
        <p:nvSpPr>
          <p:cNvPr id="104" name="CasellaDiTesto 9"/>
          <p:cNvSpPr/>
          <p:nvPr/>
        </p:nvSpPr>
        <p:spPr>
          <a:xfrm>
            <a:off x="138600" y="360000"/>
            <a:ext cx="8861760" cy="45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Bahnschrift"/>
                <a:ea typeface="DejaVu Sans"/>
              </a:rPr>
              <a:t>Progetto di ampliamento ed efficientamento energetico del parcheggio d’interscambio sito nell’area delimitata da via G.La Farina</a:t>
            </a:r>
            <a:endParaRPr lang="it-IT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Bahnschrift"/>
                <a:ea typeface="DejaVu Sans"/>
              </a:rPr>
              <a:t>Via G. Natoli, via Pellegrino e via Maddalena.</a:t>
            </a:r>
            <a:endParaRPr lang="it-IT" sz="1200" b="0" strike="noStrike" spc="-1">
              <a:latin typeface="Arial"/>
            </a:endParaRPr>
          </a:p>
        </p:txBody>
      </p:sp>
      <p:pic>
        <p:nvPicPr>
          <p:cNvPr id="105" name="Immagine 104"/>
          <p:cNvPicPr/>
          <p:nvPr/>
        </p:nvPicPr>
        <p:blipFill>
          <a:blip r:embed="rId3"/>
          <a:stretch/>
        </p:blipFill>
        <p:spPr>
          <a:xfrm>
            <a:off x="282240" y="4089600"/>
            <a:ext cx="7119360" cy="2569680"/>
          </a:xfrm>
          <a:prstGeom prst="rect">
            <a:avLst/>
          </a:prstGeom>
          <a:ln w="0">
            <a:noFill/>
          </a:ln>
        </p:spPr>
      </p:pic>
      <p:pic>
        <p:nvPicPr>
          <p:cNvPr id="106" name="Immagine 105"/>
          <p:cNvPicPr/>
          <p:nvPr/>
        </p:nvPicPr>
        <p:blipFill>
          <a:blip r:embed="rId4"/>
          <a:stretch/>
        </p:blipFill>
        <p:spPr>
          <a:xfrm>
            <a:off x="8741520" y="1440000"/>
            <a:ext cx="3137760" cy="2714040"/>
          </a:xfrm>
          <a:prstGeom prst="rect">
            <a:avLst/>
          </a:prstGeom>
          <a:ln w="0">
            <a:noFill/>
          </a:ln>
        </p:spPr>
      </p:pic>
      <p:pic>
        <p:nvPicPr>
          <p:cNvPr id="107" name="Immagine 106"/>
          <p:cNvPicPr/>
          <p:nvPr/>
        </p:nvPicPr>
        <p:blipFill>
          <a:blip r:embed="rId5"/>
          <a:stretch/>
        </p:blipFill>
        <p:spPr>
          <a:xfrm>
            <a:off x="8741520" y="4046040"/>
            <a:ext cx="2932560" cy="2433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magine 107"/>
          <p:cNvPicPr/>
          <p:nvPr/>
        </p:nvPicPr>
        <p:blipFill>
          <a:blip r:embed="rId2"/>
          <a:stretch/>
        </p:blipFill>
        <p:spPr>
          <a:xfrm>
            <a:off x="402480" y="2766240"/>
            <a:ext cx="11476800" cy="3353040"/>
          </a:xfrm>
          <a:prstGeom prst="rect">
            <a:avLst/>
          </a:prstGeom>
          <a:ln w="0">
            <a:noFill/>
          </a:ln>
        </p:spPr>
      </p:pic>
      <p:sp>
        <p:nvSpPr>
          <p:cNvPr id="109" name="CasellaDiTesto 16"/>
          <p:cNvSpPr/>
          <p:nvPr/>
        </p:nvSpPr>
        <p:spPr>
          <a:xfrm>
            <a:off x="138600" y="360000"/>
            <a:ext cx="8861760" cy="45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Bahnschrift"/>
                <a:ea typeface="DejaVu Sans"/>
              </a:rPr>
              <a:t>Progetto di ampliamento ed efficientamento energetico del parcheggio d’interscambio sito nell’area delimitata da via G.La Farina</a:t>
            </a:r>
            <a:endParaRPr lang="it-IT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Bahnschrift"/>
                <a:ea typeface="DejaVu Sans"/>
              </a:rPr>
              <a:t>Via G. Natoli, via Pellegrino e via Maddalena.</a:t>
            </a:r>
            <a:endParaRPr lang="it-IT" sz="1200" b="0" strike="noStrike" spc="-1">
              <a:latin typeface="Arial"/>
            </a:endParaRPr>
          </a:p>
        </p:txBody>
      </p:sp>
      <p:pic>
        <p:nvPicPr>
          <p:cNvPr id="110" name="Picture 1"/>
          <p:cNvPicPr/>
          <p:nvPr/>
        </p:nvPicPr>
        <p:blipFill>
          <a:blip r:embed="rId3"/>
          <a:stretch/>
        </p:blipFill>
        <p:spPr>
          <a:xfrm>
            <a:off x="9000360" y="360000"/>
            <a:ext cx="2978640" cy="599760"/>
          </a:xfrm>
          <a:prstGeom prst="rect">
            <a:avLst/>
          </a:prstGeom>
          <a:ln w="0">
            <a:noFill/>
          </a:ln>
        </p:spPr>
      </p:pic>
      <p:sp>
        <p:nvSpPr>
          <p:cNvPr id="111" name="CasellaDiTesto 17"/>
          <p:cNvSpPr/>
          <p:nvPr/>
        </p:nvSpPr>
        <p:spPr>
          <a:xfrm>
            <a:off x="-1205640" y="983880"/>
            <a:ext cx="750564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2400" b="1" strike="noStrike" spc="-1">
                <a:solidFill>
                  <a:srgbClr val="000000"/>
                </a:solidFill>
                <a:latin typeface="Bahnschrift"/>
                <a:ea typeface="DejaVu Sans"/>
              </a:rPr>
              <a:t>                PROGETTAZIONE DEGLI INTERNI </a:t>
            </a:r>
            <a:endParaRPr lang="it-IT" sz="2400" b="0" strike="noStrike" spc="-1">
              <a:latin typeface="Arial"/>
            </a:endParaRPr>
          </a:p>
        </p:txBody>
      </p:sp>
      <p:sp>
        <p:nvSpPr>
          <p:cNvPr id="112" name="CasellaDiTesto 18"/>
          <p:cNvSpPr/>
          <p:nvPr/>
        </p:nvSpPr>
        <p:spPr>
          <a:xfrm flipH="1">
            <a:off x="658440" y="1620000"/>
            <a:ext cx="1852200" cy="1793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600" b="1" strike="noStrike" spc="-1">
                <a:solidFill>
                  <a:srgbClr val="1F1F1F"/>
                </a:solidFill>
                <a:latin typeface="Bahnschrift"/>
                <a:ea typeface="DejaVu Sans"/>
              </a:rPr>
              <a:t>Posti auto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0" strike="noStrike" spc="-1">
                <a:solidFill>
                  <a:srgbClr val="1F1F1F"/>
                </a:solidFill>
                <a:latin typeface="Bahnschrift"/>
                <a:ea typeface="DejaVu Sans"/>
              </a:rPr>
              <a:t>- Esistenti: 175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0" strike="noStrike" spc="-1">
                <a:solidFill>
                  <a:srgbClr val="1F1F1F"/>
                </a:solidFill>
                <a:latin typeface="Bahnschrift"/>
                <a:ea typeface="DejaVu Sans"/>
              </a:rPr>
              <a:t>- Complessivi: 283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0" strike="noStrike" spc="-1">
                <a:solidFill>
                  <a:srgbClr val="1F1F1F"/>
                </a:solidFill>
                <a:latin typeface="Bahnschrift"/>
                <a:ea typeface="DejaVu Sans"/>
              </a:rPr>
              <a:t>  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it-IT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Immagine 112"/>
          <p:cNvPicPr/>
          <p:nvPr/>
        </p:nvPicPr>
        <p:blipFill>
          <a:blip r:embed="rId2"/>
          <a:stretch/>
        </p:blipFill>
        <p:spPr>
          <a:xfrm>
            <a:off x="1080000" y="3909600"/>
            <a:ext cx="8919360" cy="2569680"/>
          </a:xfrm>
          <a:prstGeom prst="rect">
            <a:avLst/>
          </a:prstGeom>
          <a:ln w="0">
            <a:noFill/>
          </a:ln>
        </p:spPr>
      </p:pic>
      <p:sp>
        <p:nvSpPr>
          <p:cNvPr id="114" name="CasellaDiTesto 13"/>
          <p:cNvSpPr/>
          <p:nvPr/>
        </p:nvSpPr>
        <p:spPr>
          <a:xfrm>
            <a:off x="466560" y="1499400"/>
            <a:ext cx="7632720" cy="300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600" b="1" strike="noStrike" spc="-1">
                <a:solidFill>
                  <a:srgbClr val="1F1F1F"/>
                </a:solidFill>
                <a:latin typeface="Bahnschrift"/>
                <a:ea typeface="DejaVu Sans"/>
              </a:rPr>
              <a:t>Elettrici, idrici, antincendio 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0" strike="noStrike" spc="-1">
                <a:solidFill>
                  <a:srgbClr val="1F1F1F"/>
                </a:solidFill>
                <a:latin typeface="Bahnschrift"/>
                <a:ea typeface="DejaVu Sans"/>
              </a:rPr>
              <a:t>Impianti elettrici, idrici, anello, idranti  e riserva antincendio con gruppo motopompe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1" strike="noStrike" spc="-1">
                <a:solidFill>
                  <a:srgbClr val="1F1F1F"/>
                </a:solidFill>
                <a:latin typeface="Bahnschrift"/>
                <a:ea typeface="DejaVu Sans"/>
              </a:rPr>
              <a:t>Sistemi di accesso con colonnine d’ingresso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0" strike="noStrike" spc="-1">
                <a:solidFill>
                  <a:srgbClr val="1F1F1F"/>
                </a:solidFill>
                <a:latin typeface="Bahnschrift"/>
                <a:ea typeface="DejaVu Sans"/>
              </a:rPr>
              <a:t>Sistema di accesso e uscita veicoli con calcolo automatico della tariffa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1" strike="noStrike" spc="-1">
                <a:solidFill>
                  <a:srgbClr val="1F1F1F"/>
                </a:solidFill>
                <a:latin typeface="Bahnschrift"/>
                <a:ea typeface="DejaVu Sans"/>
              </a:rPr>
              <a:t>Sistema di ricarica per veicoli elettrici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0" strike="noStrike" spc="-1">
                <a:solidFill>
                  <a:srgbClr val="1F1F1F"/>
                </a:solidFill>
                <a:latin typeface="Bahnschrift"/>
                <a:ea typeface="DejaVu Sans"/>
              </a:rPr>
              <a:t>Presenza di colonnine per ricarica elettrica, da fonti rinnovabili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1" strike="noStrike" spc="-1">
                <a:solidFill>
                  <a:srgbClr val="1F1F1F"/>
                </a:solidFill>
                <a:latin typeface="Bahnschrift"/>
                <a:ea typeface="DejaVu Sans"/>
              </a:rPr>
              <a:t>Fonti rinnovabili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0" strike="noStrike" spc="-1">
                <a:solidFill>
                  <a:srgbClr val="1F1F1F"/>
                </a:solidFill>
                <a:latin typeface="Bahnschrift"/>
                <a:ea typeface="DejaVu Sans"/>
              </a:rPr>
              <a:t>Presenza di tettoia fotovoltaica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it-IT" sz="1600" b="0" strike="noStrike" spc="-1">
              <a:latin typeface="Arial"/>
            </a:endParaRPr>
          </a:p>
        </p:txBody>
      </p:sp>
      <p:sp>
        <p:nvSpPr>
          <p:cNvPr id="115" name="CasellaDiTesto 14"/>
          <p:cNvSpPr/>
          <p:nvPr/>
        </p:nvSpPr>
        <p:spPr>
          <a:xfrm>
            <a:off x="302400" y="900000"/>
            <a:ext cx="18576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2400" b="1" strike="noStrike" spc="-1">
                <a:solidFill>
                  <a:srgbClr val="000000"/>
                </a:solidFill>
                <a:latin typeface="Bahnschrift"/>
                <a:ea typeface="DejaVu Sans"/>
              </a:rPr>
              <a:t> IMPIANTI</a:t>
            </a:r>
            <a:endParaRPr lang="it-IT" sz="2400" b="0" strike="noStrike" spc="-1">
              <a:latin typeface="Arial"/>
            </a:endParaRPr>
          </a:p>
        </p:txBody>
      </p:sp>
      <p:pic>
        <p:nvPicPr>
          <p:cNvPr id="116" name="Picture 4"/>
          <p:cNvPicPr/>
          <p:nvPr/>
        </p:nvPicPr>
        <p:blipFill>
          <a:blip r:embed="rId3"/>
          <a:stretch/>
        </p:blipFill>
        <p:spPr>
          <a:xfrm>
            <a:off x="9000360" y="288360"/>
            <a:ext cx="2978640" cy="599760"/>
          </a:xfrm>
          <a:prstGeom prst="rect">
            <a:avLst/>
          </a:prstGeom>
          <a:ln w="0">
            <a:noFill/>
          </a:ln>
        </p:spPr>
      </p:pic>
      <p:sp>
        <p:nvSpPr>
          <p:cNvPr id="117" name="CasellaDiTesto 10"/>
          <p:cNvSpPr/>
          <p:nvPr/>
        </p:nvSpPr>
        <p:spPr>
          <a:xfrm>
            <a:off x="138600" y="360000"/>
            <a:ext cx="8861760" cy="45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Bahnschrift"/>
                <a:ea typeface="DejaVu Sans"/>
              </a:rPr>
              <a:t>Progetto di ampliamento ed efficientamento energetico del parcheggio d’interscambio sito nell’area delimitata da via G.La Farina</a:t>
            </a:r>
            <a:endParaRPr lang="it-IT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Bahnschrift"/>
                <a:ea typeface="DejaVu Sans"/>
              </a:rPr>
              <a:t>Via G. Natoli, via Pellegrino e via Maddalena.</a:t>
            </a:r>
            <a:endParaRPr lang="it-IT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asellaDiTesto 22"/>
          <p:cNvSpPr/>
          <p:nvPr/>
        </p:nvSpPr>
        <p:spPr>
          <a:xfrm>
            <a:off x="511920" y="1425960"/>
            <a:ext cx="9572040" cy="325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600" b="1" strike="noStrike" spc="-1">
                <a:solidFill>
                  <a:srgbClr val="1F1F1F"/>
                </a:solidFill>
                <a:latin typeface="Bahnschrift"/>
                <a:ea typeface="DejaVu Sans"/>
              </a:rPr>
              <a:t>Vele Ombreggianti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0" strike="noStrike" spc="-1">
                <a:solidFill>
                  <a:srgbClr val="1F1F1F"/>
                </a:solidFill>
                <a:latin typeface="Bahnschrift"/>
                <a:ea typeface="DejaVu Sans"/>
              </a:rPr>
              <a:t>Installazione di soluzioni bioclimatiche sulla copertura per ridurre l'irraggiamento diretto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0" strike="noStrike" spc="-1">
                <a:solidFill>
                  <a:srgbClr val="1F1F1F"/>
                </a:solidFill>
                <a:latin typeface="Bahnschrift"/>
                <a:ea typeface="DejaVu Sans"/>
              </a:rPr>
              <a:t>e migliorare l'estetica (landmark urbano).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1" strike="noStrike" spc="-1">
                <a:solidFill>
                  <a:srgbClr val="1F1F1F"/>
                </a:solidFill>
                <a:latin typeface="Bahnschrift"/>
                <a:ea typeface="DejaVu Sans"/>
              </a:rPr>
              <a:t>Impianto Fotovoltaico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0" strike="noStrike" spc="-1">
                <a:solidFill>
                  <a:srgbClr val="1F1F1F"/>
                </a:solidFill>
                <a:latin typeface="Bahnschrift"/>
                <a:ea typeface="PingFang SC"/>
              </a:rPr>
              <a:t>Installazione d’impianti fotovoltaici su porzione della </a:t>
            </a:r>
            <a:r>
              <a:rPr lang="it-IT" sz="1600" b="0" strike="noStrike" spc="-1">
                <a:solidFill>
                  <a:srgbClr val="1F1F1F"/>
                </a:solidFill>
                <a:latin typeface="Bahnschrift"/>
                <a:ea typeface="DejaVu Sans"/>
              </a:rPr>
              <a:t>copertura - 90 Kw/h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1" strike="noStrike" spc="-1">
                <a:solidFill>
                  <a:srgbClr val="1F1F1F"/>
                </a:solidFill>
                <a:latin typeface="Bahnschrift"/>
                <a:ea typeface="DejaVu Sans"/>
              </a:rPr>
              <a:t>Giardini Pensili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0" strike="noStrike" spc="-1">
                <a:solidFill>
                  <a:srgbClr val="1F1F1F"/>
                </a:solidFill>
                <a:latin typeface="Bahnschrift"/>
                <a:ea typeface="PingFang SC"/>
              </a:rPr>
              <a:t>Giardini sulle coperture delle torri per ridurre l’effetto isola di calore, coniugando densità edilizia e natura,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0" strike="noStrike" spc="-1">
                <a:solidFill>
                  <a:srgbClr val="1F1F1F"/>
                </a:solidFill>
                <a:latin typeface="Bahnschrift"/>
                <a:ea typeface="PingFang SC"/>
              </a:rPr>
              <a:t>mitigando l’impatto visivo dei Volumi edilizi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it-IT" sz="1600" b="0" strike="noStrike" spc="-1">
              <a:latin typeface="Arial"/>
            </a:endParaRPr>
          </a:p>
        </p:txBody>
      </p:sp>
      <p:sp>
        <p:nvSpPr>
          <p:cNvPr id="119" name="CasellaDiTesto 25"/>
          <p:cNvSpPr/>
          <p:nvPr/>
        </p:nvSpPr>
        <p:spPr>
          <a:xfrm>
            <a:off x="-1564920" y="900000"/>
            <a:ext cx="99835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2400" b="1" strike="noStrike" spc="-1">
                <a:solidFill>
                  <a:srgbClr val="000000"/>
                </a:solidFill>
                <a:latin typeface="Bahnschrift"/>
                <a:ea typeface="DejaVu Sans"/>
              </a:rPr>
              <a:t>                   SOLUZIONI BIOCLIMATICHE E FOTOVOLTAICO</a:t>
            </a:r>
            <a:endParaRPr lang="it-IT" sz="2400" b="0" strike="noStrike" spc="-1">
              <a:latin typeface="Arial"/>
            </a:endParaRPr>
          </a:p>
        </p:txBody>
      </p:sp>
      <p:pic>
        <p:nvPicPr>
          <p:cNvPr id="120" name="Picture 7"/>
          <p:cNvPicPr/>
          <p:nvPr/>
        </p:nvPicPr>
        <p:blipFill>
          <a:blip r:embed="rId2"/>
          <a:stretch/>
        </p:blipFill>
        <p:spPr>
          <a:xfrm>
            <a:off x="9000360" y="288360"/>
            <a:ext cx="2978640" cy="599760"/>
          </a:xfrm>
          <a:prstGeom prst="rect">
            <a:avLst/>
          </a:prstGeom>
          <a:ln w="0">
            <a:noFill/>
          </a:ln>
        </p:spPr>
      </p:pic>
      <p:pic>
        <p:nvPicPr>
          <p:cNvPr id="121" name="Immagine 120"/>
          <p:cNvPicPr/>
          <p:nvPr/>
        </p:nvPicPr>
        <p:blipFill>
          <a:blip r:embed="rId3"/>
          <a:stretch/>
        </p:blipFill>
        <p:spPr>
          <a:xfrm>
            <a:off x="1519920" y="4320000"/>
            <a:ext cx="8919360" cy="2389680"/>
          </a:xfrm>
          <a:prstGeom prst="rect">
            <a:avLst/>
          </a:prstGeom>
          <a:ln w="0">
            <a:noFill/>
          </a:ln>
        </p:spPr>
      </p:pic>
      <p:sp>
        <p:nvSpPr>
          <p:cNvPr id="122" name="CasellaDiTesto 12"/>
          <p:cNvSpPr/>
          <p:nvPr/>
        </p:nvSpPr>
        <p:spPr>
          <a:xfrm>
            <a:off x="138600" y="360000"/>
            <a:ext cx="8861760" cy="45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Bahnschrift"/>
                <a:ea typeface="DejaVu Sans"/>
              </a:rPr>
              <a:t>Progetto di ampliamento ed efficientamento energetico del parcheggio d’interscambio sito nell’area delimitata da via G.La Farina</a:t>
            </a:r>
            <a:endParaRPr lang="it-IT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Bahnschrift"/>
                <a:ea typeface="DejaVu Sans"/>
              </a:rPr>
              <a:t>Via G. Natoli, via Pellegrino e via Maddalena.</a:t>
            </a:r>
            <a:endParaRPr lang="it-IT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magine 122"/>
          <p:cNvPicPr/>
          <p:nvPr/>
        </p:nvPicPr>
        <p:blipFill>
          <a:blip r:embed="rId2"/>
          <a:stretch/>
        </p:blipFill>
        <p:spPr>
          <a:xfrm>
            <a:off x="4680000" y="1749600"/>
            <a:ext cx="7119360" cy="2569680"/>
          </a:xfrm>
          <a:prstGeom prst="rect">
            <a:avLst/>
          </a:prstGeom>
          <a:ln w="0">
            <a:noFill/>
          </a:ln>
        </p:spPr>
      </p:pic>
      <p:sp>
        <p:nvSpPr>
          <p:cNvPr id="124" name="CasellaDiTesto 1"/>
          <p:cNvSpPr/>
          <p:nvPr/>
        </p:nvSpPr>
        <p:spPr>
          <a:xfrm>
            <a:off x="180000" y="978840"/>
            <a:ext cx="783468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2400" b="1" strike="noStrike" spc="-1">
                <a:solidFill>
                  <a:srgbClr val="000000"/>
                </a:solidFill>
                <a:latin typeface="Bahnschrift"/>
                <a:ea typeface="DejaVu Sans"/>
              </a:rPr>
              <a:t>RISULTATI ATTESI:</a:t>
            </a:r>
            <a:endParaRPr lang="it-IT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2400" b="1" strike="noStrike" spc="-1">
                <a:solidFill>
                  <a:srgbClr val="000000"/>
                </a:solidFill>
                <a:latin typeface="Bahnschrift"/>
                <a:ea typeface="DejaVu Sans"/>
              </a:rPr>
              <a:t>SOSTENIBILITÀ ED EFFICIENZA ENERGETICA</a:t>
            </a:r>
            <a:endParaRPr lang="it-IT" sz="2400" b="0" strike="noStrike" spc="-1">
              <a:latin typeface="Arial"/>
            </a:endParaRPr>
          </a:p>
        </p:txBody>
      </p:sp>
      <p:pic>
        <p:nvPicPr>
          <p:cNvPr id="125" name="Picture 13"/>
          <p:cNvPicPr/>
          <p:nvPr/>
        </p:nvPicPr>
        <p:blipFill>
          <a:blip r:embed="rId3"/>
          <a:stretch/>
        </p:blipFill>
        <p:spPr>
          <a:xfrm>
            <a:off x="9000360" y="288360"/>
            <a:ext cx="2978280" cy="599400"/>
          </a:xfrm>
          <a:prstGeom prst="rect">
            <a:avLst/>
          </a:prstGeom>
          <a:ln w="0">
            <a:noFill/>
          </a:ln>
        </p:spPr>
      </p:pic>
      <p:pic>
        <p:nvPicPr>
          <p:cNvPr id="126" name="Immagine 118"/>
          <p:cNvPicPr/>
          <p:nvPr/>
        </p:nvPicPr>
        <p:blipFill>
          <a:blip r:embed="rId4"/>
          <a:stretch/>
        </p:blipFill>
        <p:spPr>
          <a:xfrm>
            <a:off x="900000" y="3974760"/>
            <a:ext cx="1078920" cy="1064520"/>
          </a:xfrm>
          <a:prstGeom prst="rect">
            <a:avLst/>
          </a:prstGeom>
          <a:ln w="0">
            <a:noFill/>
          </a:ln>
        </p:spPr>
      </p:pic>
      <p:pic>
        <p:nvPicPr>
          <p:cNvPr id="127" name="Immagine 119"/>
          <p:cNvPicPr/>
          <p:nvPr/>
        </p:nvPicPr>
        <p:blipFill>
          <a:blip r:embed="rId5"/>
          <a:stretch/>
        </p:blipFill>
        <p:spPr>
          <a:xfrm>
            <a:off x="720360" y="1800000"/>
            <a:ext cx="1078920" cy="1017720"/>
          </a:xfrm>
          <a:prstGeom prst="rect">
            <a:avLst/>
          </a:prstGeom>
          <a:ln w="0">
            <a:noFill/>
          </a:ln>
        </p:spPr>
      </p:pic>
      <p:pic>
        <p:nvPicPr>
          <p:cNvPr id="128" name="Immagine 120"/>
          <p:cNvPicPr/>
          <p:nvPr/>
        </p:nvPicPr>
        <p:blipFill>
          <a:blip r:embed="rId6"/>
          <a:stretch/>
        </p:blipFill>
        <p:spPr>
          <a:xfrm>
            <a:off x="720360" y="2880000"/>
            <a:ext cx="1078920" cy="967320"/>
          </a:xfrm>
          <a:prstGeom prst="rect">
            <a:avLst/>
          </a:prstGeom>
          <a:ln w="0">
            <a:noFill/>
          </a:ln>
        </p:spPr>
      </p:pic>
      <p:sp>
        <p:nvSpPr>
          <p:cNvPr id="129" name="CasellaDiTesto 121"/>
          <p:cNvSpPr/>
          <p:nvPr/>
        </p:nvSpPr>
        <p:spPr>
          <a:xfrm>
            <a:off x="2160000" y="4140000"/>
            <a:ext cx="3977640" cy="775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800" b="1" strike="noStrike" spc="-1">
                <a:solidFill>
                  <a:srgbClr val="1F1F1F"/>
                </a:solidFill>
                <a:latin typeface="Bahnschrift"/>
                <a:ea typeface="DejaVu Sans"/>
              </a:rPr>
              <a:t>Innovazione Bioclimatica </a:t>
            </a:r>
            <a:br>
              <a:rPr sz="1800"/>
            </a:br>
            <a:r>
              <a:rPr lang="it-IT" sz="1800" b="0" strike="noStrike" spc="-1">
                <a:solidFill>
                  <a:srgbClr val="1F1F1F"/>
                </a:solidFill>
                <a:latin typeface="Bahnschrift"/>
                <a:ea typeface="DejaVu Sans"/>
              </a:rPr>
              <a:t>Modello esemplare di sostenibilità </a:t>
            </a:r>
            <a:br>
              <a:rPr sz="1800"/>
            </a:br>
            <a:r>
              <a:rPr lang="it-IT" sz="1800" b="0" strike="noStrike" spc="-1">
                <a:solidFill>
                  <a:srgbClr val="1F1F1F"/>
                </a:solidFill>
                <a:latin typeface="Bahnschrift"/>
                <a:ea typeface="DejaVu Sans"/>
              </a:rPr>
              <a:t>che integra estetica e tecnologia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30" name="CasellaDiTesto 122"/>
          <p:cNvSpPr/>
          <p:nvPr/>
        </p:nvSpPr>
        <p:spPr>
          <a:xfrm>
            <a:off x="2160000" y="2949840"/>
            <a:ext cx="3923280" cy="649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</a:pPr>
            <a:r>
              <a:rPr lang="it-IT" sz="1800" b="1" strike="noStrike" spc="-1">
                <a:solidFill>
                  <a:srgbClr val="1F1F1F"/>
                </a:solidFill>
                <a:latin typeface="Bahnschrift"/>
                <a:ea typeface="DejaVu Sans"/>
              </a:rPr>
              <a:t>Riduzione dell’impatto ambientale </a:t>
            </a:r>
            <a:br>
              <a:rPr sz="1800"/>
            </a:b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Riduzione emissioni CO2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31" name="CasellaDiTesto 3"/>
          <p:cNvSpPr/>
          <p:nvPr/>
        </p:nvSpPr>
        <p:spPr>
          <a:xfrm>
            <a:off x="2258640" y="1881000"/>
            <a:ext cx="29221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</a:pPr>
            <a:r>
              <a:rPr lang="it-IT" sz="1800" b="1" strike="noStrike" spc="-1">
                <a:solidFill>
                  <a:srgbClr val="1F1F1F"/>
                </a:solidFill>
                <a:latin typeface="Bahnschrift"/>
                <a:ea typeface="Microsoft YaHei"/>
              </a:rPr>
              <a:t>Efficienza Energetica </a:t>
            </a:r>
            <a:br>
              <a:rPr sz="1800"/>
            </a:b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Risparmio </a:t>
            </a:r>
            <a:r>
              <a:rPr lang="it-IT" sz="1800" b="0" strike="noStrike" spc="-1">
                <a:solidFill>
                  <a:srgbClr val="1F1F1F"/>
                </a:solidFill>
                <a:latin typeface="Bahnschrift"/>
                <a:ea typeface="Microsoft YaHei"/>
              </a:rPr>
              <a:t>energetico 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32" name="CasellaDiTesto 2"/>
          <p:cNvSpPr/>
          <p:nvPr/>
        </p:nvSpPr>
        <p:spPr>
          <a:xfrm>
            <a:off x="138600" y="360000"/>
            <a:ext cx="8861760" cy="45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Bahnschrift"/>
                <a:ea typeface="DejaVu Sans"/>
              </a:rPr>
              <a:t>Progetto di ampliamento ed efficientamento energetico del parcheggio d’interscambio sito nell’area delimitata da via G.La Farina</a:t>
            </a:r>
            <a:endParaRPr lang="it-IT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Bahnschrift"/>
                <a:ea typeface="DejaVu Sans"/>
              </a:rPr>
              <a:t>Via G. Natoli, via Pellegrino e via Maddalena.</a:t>
            </a:r>
            <a:endParaRPr lang="it-IT" sz="1200" b="0" strike="noStrike" spc="-1">
              <a:latin typeface="Arial"/>
            </a:endParaRPr>
          </a:p>
        </p:txBody>
      </p:sp>
      <p:pic>
        <p:nvPicPr>
          <p:cNvPr id="133" name="Immagine 132"/>
          <p:cNvPicPr/>
          <p:nvPr/>
        </p:nvPicPr>
        <p:blipFill>
          <a:blip r:embed="rId7"/>
          <a:stretch/>
        </p:blipFill>
        <p:spPr>
          <a:xfrm>
            <a:off x="7380000" y="3960000"/>
            <a:ext cx="3739320" cy="2649240"/>
          </a:xfrm>
          <a:prstGeom prst="rect">
            <a:avLst/>
          </a:prstGeom>
          <a:ln w="0">
            <a:noFill/>
          </a:ln>
        </p:spPr>
      </p:pic>
      <p:pic>
        <p:nvPicPr>
          <p:cNvPr id="134" name="Immagine 133"/>
          <p:cNvPicPr/>
          <p:nvPr/>
        </p:nvPicPr>
        <p:blipFill>
          <a:blip r:embed="rId8"/>
          <a:stretch/>
        </p:blipFill>
        <p:spPr>
          <a:xfrm>
            <a:off x="877680" y="5364360"/>
            <a:ext cx="921600" cy="934920"/>
          </a:xfrm>
          <a:prstGeom prst="rect">
            <a:avLst/>
          </a:prstGeom>
          <a:ln w="0">
            <a:noFill/>
          </a:ln>
        </p:spPr>
      </p:pic>
      <p:sp>
        <p:nvSpPr>
          <p:cNvPr id="135" name="CasellaDiTesto 15"/>
          <p:cNvSpPr/>
          <p:nvPr/>
        </p:nvSpPr>
        <p:spPr>
          <a:xfrm>
            <a:off x="2238120" y="5275800"/>
            <a:ext cx="4641120" cy="228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800" b="1" strike="noStrike" spc="-1">
                <a:solidFill>
                  <a:srgbClr val="1F1F1F"/>
                </a:solidFill>
                <a:latin typeface="Bahnschrift"/>
                <a:ea typeface="DejaVu Sans"/>
              </a:rPr>
              <a:t>Sostenibilita’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800" b="0" strike="noStrike" spc="-1">
                <a:solidFill>
                  <a:srgbClr val="1F1F1F"/>
                </a:solidFill>
                <a:latin typeface="Bahnschrift"/>
                <a:ea typeface="DejaVu Sans"/>
              </a:rPr>
              <a:t>-</a:t>
            </a:r>
            <a:r>
              <a:rPr lang="it-IT" sz="1800" b="1" strike="noStrike" spc="-1">
                <a:solidFill>
                  <a:srgbClr val="1F1F1F"/>
                </a:solidFill>
                <a:latin typeface="Bahnschrift"/>
                <a:ea typeface="DejaVu Sans"/>
              </a:rPr>
              <a:t> </a:t>
            </a:r>
            <a:r>
              <a:rPr lang="it-IT" sz="1800" b="0" strike="noStrike" spc="-1">
                <a:solidFill>
                  <a:srgbClr val="1F1F1F"/>
                </a:solidFill>
                <a:latin typeface="Bahnschrift"/>
                <a:ea typeface="DejaVu Sans"/>
              </a:rPr>
              <a:t>Riduzione traffico nel centro città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800" b="0" strike="noStrike" spc="-1">
                <a:solidFill>
                  <a:srgbClr val="1F1F1F"/>
                </a:solidFill>
                <a:latin typeface="Bahnschrift"/>
                <a:ea typeface="DejaVu Sans"/>
              </a:rPr>
              <a:t>- Riduzione traffico da ricerca parcheggio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800" b="0" strike="noStrike" spc="-1">
                <a:solidFill>
                  <a:srgbClr val="1F1F1F"/>
                </a:solidFill>
                <a:latin typeface="Bahnschrift"/>
                <a:ea typeface="DejaVu Sans"/>
              </a:rPr>
              <a:t>- I</a:t>
            </a:r>
            <a:r>
              <a:rPr lang="it-IT" sz="1800" b="0" strike="noStrike" spc="-1">
                <a:solidFill>
                  <a:srgbClr val="1F1F1F"/>
                </a:solidFill>
                <a:latin typeface="Bahnschrift"/>
                <a:ea typeface="PingFang SC"/>
              </a:rPr>
              <a:t>ncremento della capienza dagli attuali 175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800" b="0" strike="noStrike" spc="-1">
                <a:solidFill>
                  <a:srgbClr val="1F1F1F"/>
                </a:solidFill>
                <a:latin typeface="Bahnschrift"/>
                <a:ea typeface="PingFang SC"/>
              </a:rPr>
              <a:t> a </a:t>
            </a:r>
            <a:r>
              <a:rPr lang="it-IT" sz="1800" b="1" strike="noStrike" spc="-1">
                <a:solidFill>
                  <a:srgbClr val="1F1F1F"/>
                </a:solidFill>
                <a:latin typeface="Bahnschrift"/>
                <a:ea typeface="PingFang SC"/>
              </a:rPr>
              <a:t>283 posti auto complessivi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asellaDiTesto 36"/>
          <p:cNvSpPr/>
          <p:nvPr/>
        </p:nvSpPr>
        <p:spPr>
          <a:xfrm>
            <a:off x="1567800" y="1163880"/>
            <a:ext cx="761220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</a:pPr>
            <a:r>
              <a:rPr lang="it-IT" sz="2400" b="1" strike="noStrike" spc="-1">
                <a:solidFill>
                  <a:srgbClr val="000000"/>
                </a:solidFill>
                <a:latin typeface="Bahnschrift"/>
                <a:ea typeface="DejaVu Sans"/>
              </a:rPr>
              <a:t>TEMPI DI REALIZZAZIONE E INTERFERENZE</a:t>
            </a:r>
            <a:endParaRPr lang="it-IT" sz="2400" b="0" strike="noStrike" spc="-1">
              <a:latin typeface="Arial"/>
            </a:endParaRPr>
          </a:p>
        </p:txBody>
      </p:sp>
      <p:pic>
        <p:nvPicPr>
          <p:cNvPr id="137" name="Picture 15"/>
          <p:cNvPicPr/>
          <p:nvPr/>
        </p:nvPicPr>
        <p:blipFill>
          <a:blip r:embed="rId2"/>
          <a:stretch/>
        </p:blipFill>
        <p:spPr>
          <a:xfrm>
            <a:off x="9000360" y="288360"/>
            <a:ext cx="2978280" cy="599400"/>
          </a:xfrm>
          <a:prstGeom prst="rect">
            <a:avLst/>
          </a:prstGeom>
          <a:ln w="0">
            <a:noFill/>
          </a:ln>
        </p:spPr>
      </p:pic>
      <p:sp>
        <p:nvSpPr>
          <p:cNvPr id="138" name="CasellaDiTesto 21"/>
          <p:cNvSpPr/>
          <p:nvPr/>
        </p:nvSpPr>
        <p:spPr>
          <a:xfrm>
            <a:off x="138600" y="360000"/>
            <a:ext cx="8861760" cy="45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Bahnschrift"/>
                <a:ea typeface="DejaVu Sans"/>
              </a:rPr>
              <a:t>Progetto di ampliamento ed efficientamento energetico del parcheggio d’interscambio sito nell’area delimitata da via G.La Farina</a:t>
            </a:r>
            <a:endParaRPr lang="it-IT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Bahnschrift"/>
                <a:ea typeface="DejaVu Sans"/>
              </a:rPr>
              <a:t>Via G. Natoli, via Pellegrino e via Maddalena.</a:t>
            </a:r>
            <a:endParaRPr lang="it-IT" sz="1200" b="0" strike="noStrike" spc="-1">
              <a:latin typeface="Arial"/>
            </a:endParaRPr>
          </a:p>
        </p:txBody>
      </p:sp>
      <p:pic>
        <p:nvPicPr>
          <p:cNvPr id="139" name="Immagine 138"/>
          <p:cNvPicPr/>
          <p:nvPr/>
        </p:nvPicPr>
        <p:blipFill>
          <a:blip r:embed="rId3"/>
          <a:stretch/>
        </p:blipFill>
        <p:spPr>
          <a:xfrm>
            <a:off x="634320" y="1980000"/>
            <a:ext cx="1165680" cy="1194480"/>
          </a:xfrm>
          <a:prstGeom prst="rect">
            <a:avLst/>
          </a:prstGeom>
          <a:ln w="0">
            <a:noFill/>
          </a:ln>
        </p:spPr>
      </p:pic>
      <p:sp>
        <p:nvSpPr>
          <p:cNvPr id="140" name="CasellaDiTesto 32"/>
          <p:cNvSpPr/>
          <p:nvPr/>
        </p:nvSpPr>
        <p:spPr>
          <a:xfrm>
            <a:off x="2152440" y="1800000"/>
            <a:ext cx="9547560" cy="617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600" b="1" strike="noStrike" spc="-1">
                <a:solidFill>
                  <a:srgbClr val="1F1F1F"/>
                </a:solidFill>
                <a:latin typeface="Bahnschrift"/>
                <a:ea typeface="DejaVu Sans"/>
              </a:rPr>
              <a:t>CRONOPROGRAMMA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0" strike="noStrike" spc="-1">
                <a:solidFill>
                  <a:srgbClr val="1F1F1F"/>
                </a:solidFill>
                <a:latin typeface="Bahnschrift"/>
                <a:ea typeface="DejaVu Sans"/>
              </a:rPr>
              <a:t>- Fondazioni: 30 gg – Interferenza con piano terra limitata solo nelle zone delle 6 torri. Chiusura parziale 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0" strike="noStrike" spc="-1">
                <a:solidFill>
                  <a:srgbClr val="1F1F1F"/>
                </a:solidFill>
                <a:latin typeface="Bahnschrift"/>
                <a:ea typeface="DejaVu Sans"/>
              </a:rPr>
              <a:t>  del piano terra 20 gg per interferenze per travi prefabbricate di collegamento;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0" strike="noStrike" spc="-1">
                <a:solidFill>
                  <a:srgbClr val="1F1F1F"/>
                </a:solidFill>
                <a:latin typeface="Bahnschrift"/>
                <a:ea typeface="DejaVu Sans"/>
              </a:rPr>
              <a:t>- Apposizione degli isolatori sismici 30 gg– Interferenza con piano terra solo nelle zone delle 6 torri;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0" strike="noStrike" spc="-1">
                <a:solidFill>
                  <a:srgbClr val="1F1F1F"/>
                </a:solidFill>
                <a:latin typeface="Bahnschrift"/>
                <a:ea typeface="DejaVu Sans"/>
              </a:rPr>
              <a:t>- Realizzazione delle 6 torri 120 gg– Interferenza con piano terra e primo solo nelle zone delle 6 torri;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0" strike="noStrike" spc="-1">
                <a:solidFill>
                  <a:srgbClr val="1F1F1F"/>
                </a:solidFill>
                <a:latin typeface="Bahnschrift"/>
                <a:ea typeface="DejaVu Sans"/>
              </a:rPr>
              <a:t>- Realizzazione impalcato del piano secondo 30 gg – Interferenze con tutta la struttura per varo travi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0" strike="noStrike" spc="-1">
                <a:solidFill>
                  <a:srgbClr val="1F1F1F"/>
                </a:solidFill>
                <a:latin typeface="Bahnschrift"/>
                <a:ea typeface="DejaVu Sans"/>
              </a:rPr>
              <a:t>  prefabbricate stimata in 15 gg;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0" strike="noStrike" spc="-1">
                <a:solidFill>
                  <a:srgbClr val="1F1F1F"/>
                </a:solidFill>
                <a:latin typeface="Bahnschrift"/>
                <a:ea typeface="DejaVu Sans"/>
              </a:rPr>
              <a:t>- Realizzazione impalcato del piano terzo 30 gg – Interferenze con tutta la struttura per varo travi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0" strike="noStrike" spc="-1">
                <a:solidFill>
                  <a:srgbClr val="1F1F1F"/>
                </a:solidFill>
                <a:latin typeface="Bahnschrift"/>
                <a:ea typeface="DejaVu Sans"/>
              </a:rPr>
              <a:t>  prefabbricate stimata in 15 gg;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0" strike="noStrike" spc="-1">
                <a:solidFill>
                  <a:srgbClr val="1F1F1F"/>
                </a:solidFill>
                <a:latin typeface="Bahnschrift"/>
                <a:ea typeface="DejaVu Sans"/>
              </a:rPr>
              <a:t>- Realizzazione impalcato del piano quarto 30 gg – Interferenze con tutta la struttura per varo travi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0" strike="noStrike" spc="-1">
                <a:solidFill>
                  <a:srgbClr val="1F1F1F"/>
                </a:solidFill>
                <a:latin typeface="Bahnschrift"/>
                <a:ea typeface="DejaVu Sans"/>
              </a:rPr>
              <a:t>  prefabbricate stimata in 15 gg;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0" strike="noStrike" spc="-1">
                <a:solidFill>
                  <a:srgbClr val="1F1F1F"/>
                </a:solidFill>
                <a:latin typeface="Bahnschrift"/>
                <a:ea typeface="DejaVu Sans"/>
              </a:rPr>
              <a:t>- Realizzazione tettoia fotovoltaica 30 gg – Interferenze con tutta la struttura per varo travi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0" strike="noStrike" spc="-1">
                <a:solidFill>
                  <a:srgbClr val="1F1F1F"/>
                </a:solidFill>
                <a:latin typeface="Bahnschrift"/>
                <a:ea typeface="DejaVu Sans"/>
              </a:rPr>
              <a:t>  prefabbricate stimata in 7 gg;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0" strike="noStrike" spc="-1">
                <a:solidFill>
                  <a:srgbClr val="1F1F1F"/>
                </a:solidFill>
                <a:latin typeface="Bahnschrift"/>
                <a:ea typeface="DejaVu Sans"/>
              </a:rPr>
              <a:t>- Realizzazione finiture e impianti 90 gg.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0" strike="noStrike" spc="-1">
                <a:solidFill>
                  <a:srgbClr val="1F1F1F"/>
                </a:solidFill>
                <a:latin typeface="Bahnschrift"/>
                <a:ea typeface="DejaVu Sans"/>
              </a:rPr>
              <a:t>Giorni totali: 360 gg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0" strike="noStrike" spc="-1">
                <a:solidFill>
                  <a:srgbClr val="1F1F1F"/>
                </a:solidFill>
                <a:latin typeface="Bahnschrift"/>
                <a:ea typeface="DejaVu Sans"/>
              </a:rPr>
              <a:t>Chiusura completa edificio per interferenze 52 gg non consecutivi;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600" b="0" strike="noStrike" spc="-1">
                <a:solidFill>
                  <a:srgbClr val="1F1F1F"/>
                </a:solidFill>
                <a:latin typeface="Bahnschrift"/>
                <a:ea typeface="DejaVu Sans"/>
              </a:rPr>
              <a:t>Chiusura parziale piano terra per interferenze 20 gg. </a:t>
            </a: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it-IT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it-IT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1139</Words>
  <Application>Microsoft Office PowerPoint</Application>
  <PresentationFormat>Widescreen</PresentationFormat>
  <Paragraphs>142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11</vt:i4>
      </vt:variant>
    </vt:vector>
  </HeadingPairs>
  <TitlesOfParts>
    <vt:vector size="19" baseType="lpstr">
      <vt:lpstr>Arial</vt:lpstr>
      <vt:lpstr>Bahnschrift</vt:lpstr>
      <vt:lpstr>Calibri</vt:lpstr>
      <vt:lpstr>Symbol</vt:lpstr>
      <vt:lpstr>Times New Roman</vt:lpstr>
      <vt:lpstr>Wingdings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Emanuele Sesto</dc:creator>
  <dc:description/>
  <cp:lastModifiedBy>office2</cp:lastModifiedBy>
  <cp:revision>16</cp:revision>
  <dcterms:created xsi:type="dcterms:W3CDTF">2025-10-23T09:57:52Z</dcterms:created>
  <dcterms:modified xsi:type="dcterms:W3CDTF">2026-02-26T10:45:25Z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16</vt:i4>
  </property>
</Properties>
</file>