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27"/>
  </p:notesMasterIdLst>
  <p:sldIdLst>
    <p:sldId id="257" r:id="rId2"/>
    <p:sldId id="287" r:id="rId3"/>
    <p:sldId id="283" r:id="rId4"/>
    <p:sldId id="292" r:id="rId5"/>
    <p:sldId id="262" r:id="rId6"/>
    <p:sldId id="291" r:id="rId7"/>
    <p:sldId id="265" r:id="rId8"/>
    <p:sldId id="281" r:id="rId9"/>
    <p:sldId id="289" r:id="rId10"/>
    <p:sldId id="261" r:id="rId11"/>
    <p:sldId id="290" r:id="rId12"/>
    <p:sldId id="276" r:id="rId13"/>
    <p:sldId id="285" r:id="rId14"/>
    <p:sldId id="278" r:id="rId15"/>
    <p:sldId id="272" r:id="rId16"/>
    <p:sldId id="284" r:id="rId17"/>
    <p:sldId id="296" r:id="rId18"/>
    <p:sldId id="294" r:id="rId19"/>
    <p:sldId id="297" r:id="rId20"/>
    <p:sldId id="268" r:id="rId21"/>
    <p:sldId id="274" r:id="rId22"/>
    <p:sldId id="288" r:id="rId23"/>
    <p:sldId id="266" r:id="rId24"/>
    <p:sldId id="260" r:id="rId25"/>
    <p:sldId id="29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EE"/>
    <a:srgbClr val="EC6614"/>
    <a:srgbClr val="EF813D"/>
    <a:srgbClr val="EE7A32"/>
    <a:srgbClr val="581D08"/>
    <a:srgbClr val="D9EBCD"/>
    <a:srgbClr val="25E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7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A208F-9C4D-46C4-8D7D-659BD4019B4E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DDAA1-BBBF-4064-BAA9-2CD3A54121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50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DDAA1-BBBF-4064-BAA9-2CD3A54121C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52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31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1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48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916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8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0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907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1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34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74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71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30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8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5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11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455AE-B8FB-4DFD-BFED-298198A67DCA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F86014-F6A1-4647-AAE1-E7EE23FD85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09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8AEC36A-B354-B70F-8663-97AFAD24C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magine2">
            <a:extLst>
              <a:ext uri="{FF2B5EF4-FFF2-40B4-BE49-F238E27FC236}">
                <a16:creationId xmlns:a16="http://schemas.microsoft.com/office/drawing/2014/main" id="{2042DCD1-973B-2AC1-03C7-86587003C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88026" y="5616686"/>
            <a:ext cx="11061290" cy="1236723"/>
          </a:xfrm>
          <a:prstGeom prst="rect">
            <a:avLst/>
          </a:prstGeom>
        </p:spPr>
      </p:pic>
      <p:pic>
        <p:nvPicPr>
          <p:cNvPr id="6" name="Immagine 5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9E030188-B384-0D81-8D88-31EDAB23B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6709"/>
            <a:ext cx="2155347" cy="15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6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97E9B02-59FC-CD16-0046-38E2B2294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A822929-4E95-62F4-553E-50018B3A7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7" y="0"/>
            <a:ext cx="9890760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12F264F-1022-0F29-AAA4-5E1F761D6421}"/>
              </a:ext>
            </a:extLst>
          </p:cNvPr>
          <p:cNvSpPr txBox="1"/>
          <p:nvPr/>
        </p:nvSpPr>
        <p:spPr>
          <a:xfrm>
            <a:off x="1197429" y="18505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617C01C9-9F02-7B13-0D80-2BCFE3528C09}"/>
              </a:ext>
            </a:extLst>
          </p:cNvPr>
          <p:cNvSpPr/>
          <p:nvPr/>
        </p:nvSpPr>
        <p:spPr>
          <a:xfrm>
            <a:off x="5173225" y="3997385"/>
            <a:ext cx="867540" cy="275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A5389469-4FDC-BEA5-4D5C-0EF294698DAE}"/>
              </a:ext>
            </a:extLst>
          </p:cNvPr>
          <p:cNvSpPr/>
          <p:nvPr/>
        </p:nvSpPr>
        <p:spPr>
          <a:xfrm>
            <a:off x="7261923" y="4002045"/>
            <a:ext cx="1109281" cy="700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1843B4D-944E-BDCB-51C7-4BDE39652ECE}"/>
              </a:ext>
            </a:extLst>
          </p:cNvPr>
          <p:cNvSpPr txBox="1"/>
          <p:nvPr/>
        </p:nvSpPr>
        <p:spPr>
          <a:xfrm>
            <a:off x="1846165" y="545080"/>
            <a:ext cx="10206373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</a:t>
            </a:r>
          </a:p>
          <a:p>
            <a:pPr algn="ctr"/>
            <a:endParaRPr lang="it-IT" sz="4400" b="1" i="1" dirty="0">
              <a:solidFill>
                <a:srgbClr val="0070C0"/>
              </a:solidFill>
            </a:endParaRPr>
          </a:p>
          <a:p>
            <a:pPr algn="ctr"/>
            <a:endParaRPr lang="it-IT" sz="4400" b="1" i="1" dirty="0">
              <a:solidFill>
                <a:srgbClr val="0070C0"/>
              </a:solidFill>
            </a:endParaRPr>
          </a:p>
          <a:p>
            <a:pPr algn="ctr"/>
            <a:endParaRPr lang="it-IT" sz="4400" b="1" i="1" dirty="0">
              <a:solidFill>
                <a:srgbClr val="C00000"/>
              </a:solidFill>
            </a:endParaRPr>
          </a:p>
          <a:p>
            <a:pPr algn="ctr"/>
            <a:endParaRPr lang="it-IT" sz="4400" b="1" i="1" dirty="0">
              <a:solidFill>
                <a:srgbClr val="C00000"/>
              </a:solidFill>
            </a:endParaRPr>
          </a:p>
          <a:p>
            <a:pPr algn="ctr"/>
            <a:endParaRPr lang="it-IT" sz="2000" b="1" i="1" dirty="0">
              <a:solidFill>
                <a:srgbClr val="C00000"/>
              </a:solidFill>
              <a:latin typeface="Arial "/>
            </a:endParaRPr>
          </a:p>
          <a:p>
            <a:pPr algn="ctr"/>
            <a:r>
              <a:rPr lang="it-IT" sz="2000" b="1" i="1" dirty="0">
                <a:solidFill>
                  <a:srgbClr val="C00000"/>
                </a:solidFill>
                <a:latin typeface="Arial "/>
              </a:rPr>
              <a:t>                     </a:t>
            </a:r>
          </a:p>
          <a:p>
            <a:pPr algn="ctr"/>
            <a:endParaRPr lang="it-IT" sz="1000" b="1" i="1" dirty="0">
              <a:solidFill>
                <a:srgbClr val="C00000"/>
              </a:solidFill>
              <a:latin typeface="Arial "/>
            </a:endParaRPr>
          </a:p>
          <a:p>
            <a:pPr algn="ctr"/>
            <a:endParaRPr lang="it-IT" sz="1200" b="1" i="1" dirty="0">
              <a:latin typeface="Arial "/>
            </a:endParaRPr>
          </a:p>
          <a:p>
            <a:pPr algn="ctr"/>
            <a:r>
              <a:rPr lang="it-IT" sz="2000" b="1" i="1" dirty="0">
                <a:latin typeface="Arial "/>
              </a:rPr>
              <a:t>Residenti nel territorio comunale in condizione di </a:t>
            </a:r>
            <a:r>
              <a:rPr lang="it-IT" sz="2000" b="1" i="1" dirty="0">
                <a:solidFill>
                  <a:srgbClr val="C00000"/>
                </a:solidFill>
                <a:latin typeface="Arial "/>
              </a:rPr>
              <a:t>fragilità abitativa</a:t>
            </a:r>
          </a:p>
          <a:p>
            <a:pPr algn="ctr"/>
            <a:r>
              <a:rPr lang="it-IT" sz="2000" b="1" i="1" dirty="0">
                <a:latin typeface="Arial "/>
              </a:rPr>
              <a:t> e </a:t>
            </a:r>
          </a:p>
          <a:p>
            <a:pPr algn="ctr"/>
            <a:r>
              <a:rPr lang="it-IT" sz="2000" b="1" i="1" dirty="0">
                <a:latin typeface="Arial "/>
              </a:rPr>
              <a:t>a rischio di </a:t>
            </a:r>
            <a:r>
              <a:rPr lang="it-IT" sz="2000" b="1" i="1" dirty="0">
                <a:solidFill>
                  <a:srgbClr val="C00000"/>
                </a:solidFill>
                <a:latin typeface="Arial "/>
              </a:rPr>
              <a:t>grave disagio socio-economico</a:t>
            </a:r>
          </a:p>
          <a:p>
            <a:pPr algn="ctr"/>
            <a:endParaRPr lang="it-IT" sz="2000" b="1" i="1" dirty="0">
              <a:latin typeface="Arial "/>
            </a:endParaRPr>
          </a:p>
          <a:p>
            <a:pPr algn="ctr"/>
            <a:endParaRPr lang="it-IT" sz="2000" b="1" i="1" dirty="0">
              <a:latin typeface="Arial "/>
            </a:endParaRPr>
          </a:p>
          <a:p>
            <a:pPr algn="ctr"/>
            <a:endParaRPr lang="it-IT" b="1" i="1" dirty="0">
              <a:solidFill>
                <a:schemeClr val="tx1"/>
              </a:solidFill>
              <a:latin typeface="Arial "/>
            </a:endParaRPr>
          </a:p>
          <a:p>
            <a:endParaRPr lang="it-IT" b="1" i="1" dirty="0"/>
          </a:p>
        </p:txBody>
      </p:sp>
      <p:pic>
        <p:nvPicPr>
          <p:cNvPr id="7" name="Immagine2">
            <a:extLst>
              <a:ext uri="{FF2B5EF4-FFF2-40B4-BE49-F238E27FC236}">
                <a16:creationId xmlns:a16="http://schemas.microsoft.com/office/drawing/2014/main" id="{077DA621-0B14-BB37-23E4-9BC45BBF9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026269" y="5836298"/>
            <a:ext cx="8314449" cy="1054359"/>
          </a:xfrm>
          <a:prstGeom prst="rect">
            <a:avLst/>
          </a:prstGeom>
        </p:spPr>
      </p:pic>
      <p:pic>
        <p:nvPicPr>
          <p:cNvPr id="6" name="Immagine 5" descr="Immagine che contiene Simmetria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9F8BDAA7-4F19-E46C-0F56-AA5F8D93C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3897"/>
            <a:ext cx="1912230" cy="1070007"/>
          </a:xfrm>
          <a:prstGeom prst="rect">
            <a:avLst/>
          </a:prstGeom>
        </p:spPr>
      </p:pic>
      <p:pic>
        <p:nvPicPr>
          <p:cNvPr id="9" name="Immagine 8" descr="Immagine che contiene Elementi grafici, logo, Carattere, simbolo&#10;&#10;Il contenuto generato dall'IA potrebbe non essere corretto.">
            <a:extLst>
              <a:ext uri="{FF2B5EF4-FFF2-40B4-BE49-F238E27FC236}">
                <a16:creationId xmlns:a16="http://schemas.microsoft.com/office/drawing/2014/main" id="{74BB3A4F-35B8-5EE9-5B09-56EF89FFE0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97" y="3913150"/>
            <a:ext cx="1604029" cy="443745"/>
          </a:xfrm>
          <a:prstGeom prst="rect">
            <a:avLst/>
          </a:prstGeom>
        </p:spPr>
      </p:pic>
      <p:pic>
        <p:nvPicPr>
          <p:cNvPr id="1028" name="Picture 4" descr="Risultato immagine per target omini">
            <a:extLst>
              <a:ext uri="{FF2B5EF4-FFF2-40B4-BE49-F238E27FC236}">
                <a16:creationId xmlns:a16="http://schemas.microsoft.com/office/drawing/2014/main" id="{7CA4BBF1-A78E-BD98-F251-F356CDFF1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76" y="1537648"/>
            <a:ext cx="4982547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19F5F0B-286C-62E5-AD98-58FD7BC2005A}"/>
              </a:ext>
            </a:extLst>
          </p:cNvPr>
          <p:cNvSpPr txBox="1"/>
          <p:nvPr/>
        </p:nvSpPr>
        <p:spPr>
          <a:xfrm>
            <a:off x="34165" y="2503905"/>
            <a:ext cx="18674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kern="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 </a:t>
            </a:r>
            <a:endParaRPr lang="it-IT" sz="12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Immagine 7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B43C32B7-45F0-3F40-B899-17ADA47803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69" y="5708481"/>
            <a:ext cx="1852469" cy="1309992"/>
          </a:xfrm>
          <a:prstGeom prst="rect">
            <a:avLst/>
          </a:prstGeom>
        </p:spPr>
      </p:pic>
      <p:pic>
        <p:nvPicPr>
          <p:cNvPr id="5" name="Immagine 4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9AC4549A-5F91-AC27-DAF0-9553FD1B9B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9" y="652279"/>
            <a:ext cx="515021" cy="34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3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E077F1-A489-B5EB-C3ED-71C4B7856033}"/>
              </a:ext>
            </a:extLst>
          </p:cNvPr>
          <p:cNvSpPr txBox="1"/>
          <p:nvPr/>
        </p:nvSpPr>
        <p:spPr>
          <a:xfrm>
            <a:off x="0" y="262733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AZIONI</a:t>
            </a:r>
          </a:p>
        </p:txBody>
      </p:sp>
      <p:pic>
        <p:nvPicPr>
          <p:cNvPr id="3" name="Immagine 2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F0650DE4-826A-8CE6-4D79-F38BF351D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86" y="513185"/>
            <a:ext cx="3788228" cy="2230016"/>
          </a:xfrm>
          <a:prstGeom prst="rect">
            <a:avLst/>
          </a:prstGeom>
        </p:spPr>
      </p:pic>
      <p:pic>
        <p:nvPicPr>
          <p:cNvPr id="7" name="Immagine2">
            <a:extLst>
              <a:ext uri="{FF2B5EF4-FFF2-40B4-BE49-F238E27FC236}">
                <a16:creationId xmlns:a16="http://schemas.microsoft.com/office/drawing/2014/main" id="{42553E0B-FD29-B343-4EA9-80C25A927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41779" y="3815168"/>
            <a:ext cx="6475445" cy="8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5F902-C81C-4D2D-5FCF-202871524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BA03FCAE-D3B1-2C1D-E638-09DD7BB39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59280" cy="6858000"/>
          </a:xfrm>
          <a:prstGeom prst="rect">
            <a:avLst/>
          </a:prstGeom>
        </p:spPr>
      </p:pic>
      <p:sp>
        <p:nvSpPr>
          <p:cNvPr id="10" name="AutoShape 2" descr="Generazione immagine completata">
            <a:extLst>
              <a:ext uri="{FF2B5EF4-FFF2-40B4-BE49-F238E27FC236}">
                <a16:creationId xmlns:a16="http://schemas.microsoft.com/office/drawing/2014/main" id="{D53585EB-EF2D-C947-6892-9A51E6DFFA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Immagine 12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E3E4A522-B3CA-AD8D-525F-AD6048A17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54" y="0"/>
            <a:ext cx="9573553" cy="6041339"/>
          </a:xfrm>
          <a:prstGeom prst="rect">
            <a:avLst/>
          </a:prstGeom>
        </p:spPr>
      </p:pic>
      <p:pic>
        <p:nvPicPr>
          <p:cNvPr id="16" name="Immagine2">
            <a:extLst>
              <a:ext uri="{FF2B5EF4-FFF2-40B4-BE49-F238E27FC236}">
                <a16:creationId xmlns:a16="http://schemas.microsoft.com/office/drawing/2014/main" id="{F2AA2EBD-0608-C268-8897-A7850B737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089217" y="5996225"/>
            <a:ext cx="8043827" cy="86177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19AF54-4BD9-C4C3-3CF0-735E1778522A}"/>
              </a:ext>
            </a:extLst>
          </p:cNvPr>
          <p:cNvSpPr txBox="1"/>
          <p:nvPr/>
        </p:nvSpPr>
        <p:spPr>
          <a:xfrm>
            <a:off x="0" y="2410606"/>
            <a:ext cx="19090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kern="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 </a:t>
            </a:r>
            <a:endParaRPr lang="it-IT" sz="12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Immagine 1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92373CE0-D1A8-A61C-F897-9DDA7C9AA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75" y="5794673"/>
            <a:ext cx="1852469" cy="1309992"/>
          </a:xfrm>
          <a:prstGeom prst="rect">
            <a:avLst/>
          </a:prstGeom>
        </p:spPr>
      </p:pic>
      <p:pic>
        <p:nvPicPr>
          <p:cNvPr id="5" name="Immagine 4" descr="Immagine che contiene Simmetria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ACDEF0DC-F6CE-A7EB-076A-BA68E2771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" y="2893996"/>
            <a:ext cx="1851949" cy="1070007"/>
          </a:xfrm>
          <a:prstGeom prst="rect">
            <a:avLst/>
          </a:prstGeom>
        </p:spPr>
      </p:pic>
      <p:pic>
        <p:nvPicPr>
          <p:cNvPr id="7" name="Immagine 6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6CBDF964-89AF-A583-37E7-CBBBC18C3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17" y="659003"/>
            <a:ext cx="515021" cy="34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DAEDC9-7FB5-D35C-D8AA-A2C1CE312D22}"/>
              </a:ext>
            </a:extLst>
          </p:cNvPr>
          <p:cNvSpPr txBox="1"/>
          <p:nvPr/>
        </p:nvSpPr>
        <p:spPr>
          <a:xfrm>
            <a:off x="0" y="2806348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Insieme</a:t>
            </a:r>
            <a:r>
              <a:rPr lang="it-IT" sz="4800" b="1" dirty="0">
                <a:solidFill>
                  <a:srgbClr val="C00000"/>
                </a:solidFill>
              </a:rPr>
              <a:t> per trovare casa</a:t>
            </a:r>
          </a:p>
          <a:p>
            <a:pPr algn="ctr"/>
            <a:endParaRPr lang="it-IT" sz="4800" b="1" dirty="0">
              <a:solidFill>
                <a:srgbClr val="C00000"/>
              </a:solidFill>
            </a:endParaRPr>
          </a:p>
        </p:txBody>
      </p:sp>
      <p:pic>
        <p:nvPicPr>
          <p:cNvPr id="3" name="Immagine 2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FA59DF60-56F0-A487-7AFD-A473A4A85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915086"/>
            <a:ext cx="3657600" cy="2230016"/>
          </a:xfrm>
          <a:prstGeom prst="rect">
            <a:avLst/>
          </a:prstGeom>
        </p:spPr>
      </p:pic>
      <p:pic>
        <p:nvPicPr>
          <p:cNvPr id="2" name="Immagine2">
            <a:extLst>
              <a:ext uri="{FF2B5EF4-FFF2-40B4-BE49-F238E27FC236}">
                <a16:creationId xmlns:a16="http://schemas.microsoft.com/office/drawing/2014/main" id="{488F1F77-4951-F22E-3FDF-6BE16269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60440" y="3960510"/>
            <a:ext cx="6475445" cy="8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7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6A6DA92-C147-C4DC-5AED-468BCFF27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815804" cy="687742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8" name="Immagine 7" descr="Immagine che contiene Simmetria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17D9E7DA-30E9-9F38-EBEB-FCCE6585B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4" y="2893996"/>
            <a:ext cx="1867486" cy="1070007"/>
          </a:xfrm>
          <a:prstGeom prst="rect">
            <a:avLst/>
          </a:prstGeom>
        </p:spPr>
      </p:pic>
      <p:pic>
        <p:nvPicPr>
          <p:cNvPr id="6" name="Immagine2">
            <a:extLst>
              <a:ext uri="{FF2B5EF4-FFF2-40B4-BE49-F238E27FC236}">
                <a16:creationId xmlns:a16="http://schemas.microsoft.com/office/drawing/2014/main" id="{07FF963A-D017-CCB5-6666-2085EC171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944232" y="5876184"/>
            <a:ext cx="8371540" cy="1020657"/>
          </a:xfrm>
          <a:prstGeom prst="rect">
            <a:avLst/>
          </a:prstGeom>
        </p:spPr>
      </p:pic>
      <p:pic>
        <p:nvPicPr>
          <p:cNvPr id="7" name="Immagine 6" descr="Immagine che contiene testo, vestiti, persona, Viso umano&#10;&#10;Il contenuto generato dall'IA potrebbe non essere corretto.">
            <a:extLst>
              <a:ext uri="{FF2B5EF4-FFF2-40B4-BE49-F238E27FC236}">
                <a16:creationId xmlns:a16="http://schemas.microsoft.com/office/drawing/2014/main" id="{C4FE4E05-2976-3A73-A597-78472BD99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72" y="-1"/>
            <a:ext cx="9641875" cy="587911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8919834-56CE-673B-80F7-758E25CB9D09}"/>
              </a:ext>
            </a:extLst>
          </p:cNvPr>
          <p:cNvSpPr txBox="1"/>
          <p:nvPr/>
        </p:nvSpPr>
        <p:spPr>
          <a:xfrm>
            <a:off x="25770" y="2451344"/>
            <a:ext cx="18674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kern="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 </a:t>
            </a:r>
            <a:endParaRPr lang="it-IT" sz="12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Immagine 1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71671E76-A03B-0A28-B20F-5368DA0E3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18" y="5801538"/>
            <a:ext cx="1852469" cy="1309992"/>
          </a:xfrm>
          <a:prstGeom prst="rect">
            <a:avLst/>
          </a:prstGeom>
        </p:spPr>
      </p:pic>
      <p:pic>
        <p:nvPicPr>
          <p:cNvPr id="3" name="Immagine 2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5A70DE23-C37A-067F-CACF-E847EFD6A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9" y="660998"/>
            <a:ext cx="515021" cy="34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6A6DA92-C147-C4DC-5AED-468BCFF27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815804" cy="687742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8" name="Immagine 7" descr="Immagine che contiene Simmetria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17D9E7DA-30E9-9F38-EBEB-FCCE6585B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" y="2893996"/>
            <a:ext cx="1819129" cy="1070007"/>
          </a:xfrm>
          <a:prstGeom prst="rect">
            <a:avLst/>
          </a:prstGeom>
        </p:spPr>
      </p:pic>
      <p:pic>
        <p:nvPicPr>
          <p:cNvPr id="6" name="Immagine2">
            <a:extLst>
              <a:ext uri="{FF2B5EF4-FFF2-40B4-BE49-F238E27FC236}">
                <a16:creationId xmlns:a16="http://schemas.microsoft.com/office/drawing/2014/main" id="{07FF963A-D017-CCB5-6666-2085EC171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996751" y="5876184"/>
            <a:ext cx="8319021" cy="1020657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E80BA296-E554-166F-FD93-6C971272A6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 descr="Immagine che contiene testo, schermata, casa&#10;&#10;Il contenuto generato dall'IA potrebbe non essere corretto.">
            <a:extLst>
              <a:ext uri="{FF2B5EF4-FFF2-40B4-BE49-F238E27FC236}">
                <a16:creationId xmlns:a16="http://schemas.microsoft.com/office/drawing/2014/main" id="{1F7D6A28-031F-73BF-188F-3D65B066D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91" y="1"/>
            <a:ext cx="9692269" cy="600759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6ED397-146F-84EC-F46E-99196160B654}"/>
              </a:ext>
            </a:extLst>
          </p:cNvPr>
          <p:cNvSpPr txBox="1"/>
          <p:nvPr/>
        </p:nvSpPr>
        <p:spPr>
          <a:xfrm>
            <a:off x="33679" y="2404811"/>
            <a:ext cx="18674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kern="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 </a:t>
            </a:r>
            <a:endParaRPr lang="it-IT" sz="12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Immagine 8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E5374EF2-2EDA-F39B-E94B-1C98CB3F3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893" y="5787511"/>
            <a:ext cx="1852807" cy="1309992"/>
          </a:xfrm>
          <a:prstGeom prst="rect">
            <a:avLst/>
          </a:prstGeom>
        </p:spPr>
      </p:pic>
      <p:pic>
        <p:nvPicPr>
          <p:cNvPr id="3" name="Immagine 2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6486FF84-C077-9105-41D0-B4FBAA8C6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5" y="655641"/>
            <a:ext cx="515021" cy="34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5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DAEDC9-7FB5-D35C-D8AA-A2C1CE312D22}"/>
              </a:ext>
            </a:extLst>
          </p:cNvPr>
          <p:cNvSpPr txBox="1"/>
          <p:nvPr/>
        </p:nvSpPr>
        <p:spPr>
          <a:xfrm>
            <a:off x="1" y="2416148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sostegno concreto a un nuovo inizio</a:t>
            </a:r>
          </a:p>
        </p:txBody>
      </p:sp>
      <p:pic>
        <p:nvPicPr>
          <p:cNvPr id="3" name="Immagine2">
            <a:extLst>
              <a:ext uri="{FF2B5EF4-FFF2-40B4-BE49-F238E27FC236}">
                <a16:creationId xmlns:a16="http://schemas.microsoft.com/office/drawing/2014/main" id="{2A053D0E-8334-AFC6-D53B-0C24A4CD4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51110" y="3815168"/>
            <a:ext cx="6475445" cy="830996"/>
          </a:xfrm>
          <a:prstGeom prst="rect">
            <a:avLst/>
          </a:prstGeom>
        </p:spPr>
      </p:pic>
      <p:pic>
        <p:nvPicPr>
          <p:cNvPr id="4" name="Immagine 3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D8FF19CF-716B-DB80-8A2D-D543A0A7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1" y="373911"/>
            <a:ext cx="3657600" cy="2230016"/>
          </a:xfrm>
          <a:prstGeom prst="rect">
            <a:avLst/>
          </a:prstGeom>
        </p:spPr>
      </p:pic>
      <p:pic>
        <p:nvPicPr>
          <p:cNvPr id="8" name="Immagine2">
            <a:extLst>
              <a:ext uri="{FF2B5EF4-FFF2-40B4-BE49-F238E27FC236}">
                <a16:creationId xmlns:a16="http://schemas.microsoft.com/office/drawing/2014/main" id="{B9D14958-32A0-FEC2-0F41-F36AB1BD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41779" y="3815168"/>
            <a:ext cx="6475445" cy="8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0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FADD17B-769B-F2A6-F0BB-C88CF25837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55C702-9DF6-1EFC-57F8-A90B4ED36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7" y="-27542"/>
            <a:ext cx="9815804" cy="687742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Immagine2">
            <a:extLst>
              <a:ext uri="{FF2B5EF4-FFF2-40B4-BE49-F238E27FC236}">
                <a16:creationId xmlns:a16="http://schemas.microsoft.com/office/drawing/2014/main" id="{12E92EBC-A172-A9DE-4DCA-E9DED7875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75854" y="5876184"/>
            <a:ext cx="8339919" cy="1020657"/>
          </a:xfrm>
          <a:prstGeom prst="rect">
            <a:avLst/>
          </a:prstGeom>
        </p:spPr>
      </p:pic>
      <p:pic>
        <p:nvPicPr>
          <p:cNvPr id="12" name="Immagine 11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B50EEF00-F4D3-8449-642A-E1C3C6819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9" y="633598"/>
            <a:ext cx="484823" cy="34334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9DE9697-3151-4B29-F669-6E939B11764C}"/>
              </a:ext>
            </a:extLst>
          </p:cNvPr>
          <p:cNvSpPr txBox="1"/>
          <p:nvPr/>
        </p:nvSpPr>
        <p:spPr>
          <a:xfrm>
            <a:off x="25770" y="2451344"/>
            <a:ext cx="18674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kern="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 </a:t>
            </a:r>
            <a:endParaRPr lang="it-IT" sz="12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Immagine 13" descr="Immagine che contiene Simmetria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A2F940E2-2430-3190-9CBF-24CD9AE24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" y="2893996"/>
            <a:ext cx="1819129" cy="1070007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8FAB16CC-82C0-1AFD-4450-6DC203DD95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63187ACE-6BCC-BC31-460A-E7EF570D92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1" name="AutoShape 6">
            <a:extLst>
              <a:ext uri="{FF2B5EF4-FFF2-40B4-BE49-F238E27FC236}">
                <a16:creationId xmlns:a16="http://schemas.microsoft.com/office/drawing/2014/main" id="{EEB71857-AC7D-7A0E-1816-E67B985B77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0CF9B690-E8ED-2265-CD00-94D6EB426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363" y="1552490"/>
            <a:ext cx="9731828" cy="2282868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93880FC5-F58F-A747-89EC-77A297CE4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363" y="3940419"/>
            <a:ext cx="9731828" cy="2003836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DC85F4EE-DB04-9A60-E05F-CF32079DB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3364" y="8120"/>
            <a:ext cx="9731828" cy="1290411"/>
          </a:xfrm>
          <a:prstGeom prst="rect">
            <a:avLst/>
          </a:prstGeom>
        </p:spPr>
      </p:pic>
      <p:pic>
        <p:nvPicPr>
          <p:cNvPr id="6" name="Immagine 5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30F3D843-DF0E-B8E6-15EC-6B1933B41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773" y="5779256"/>
            <a:ext cx="1852807" cy="13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FADD17B-769B-F2A6-F0BB-C88CF25837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55C702-9DF6-1EFC-57F8-A90B4ED36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5804" cy="687742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Immagine 5" descr="Immagine che contiene testo, vestiti, arredo, persona&#10;&#10;Il contenuto generato dall'IA potrebbe non essere corretto.">
            <a:extLst>
              <a:ext uri="{FF2B5EF4-FFF2-40B4-BE49-F238E27FC236}">
                <a16:creationId xmlns:a16="http://schemas.microsoft.com/office/drawing/2014/main" id="{D403764C-A837-F24A-8045-09E3DB3CC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55" y="0"/>
            <a:ext cx="9722498" cy="5971591"/>
          </a:xfrm>
          <a:prstGeom prst="rect">
            <a:avLst/>
          </a:prstGeom>
        </p:spPr>
      </p:pic>
      <p:pic>
        <p:nvPicPr>
          <p:cNvPr id="7" name="Immagine2">
            <a:extLst>
              <a:ext uri="{FF2B5EF4-FFF2-40B4-BE49-F238E27FC236}">
                <a16:creationId xmlns:a16="http://schemas.microsoft.com/office/drawing/2014/main" id="{12E92EBC-A172-A9DE-4DCA-E9DED7875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022509" y="5876184"/>
            <a:ext cx="8293264" cy="1020657"/>
          </a:xfrm>
          <a:prstGeom prst="rect">
            <a:avLst/>
          </a:prstGeom>
        </p:spPr>
      </p:pic>
      <p:pic>
        <p:nvPicPr>
          <p:cNvPr id="8" name="Immagine 7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83006DCE-8004-3564-3532-E7876D8EF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773" y="5779220"/>
            <a:ext cx="1852807" cy="1309992"/>
          </a:xfrm>
          <a:prstGeom prst="rect">
            <a:avLst/>
          </a:prstGeom>
        </p:spPr>
      </p:pic>
      <p:pic>
        <p:nvPicPr>
          <p:cNvPr id="12" name="Immagine 11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B50EEF00-F4D3-8449-642A-E1C3C6819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5" y="655641"/>
            <a:ext cx="515021" cy="34334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9DE9697-3151-4B29-F669-6E939B11764C}"/>
              </a:ext>
            </a:extLst>
          </p:cNvPr>
          <p:cNvSpPr txBox="1"/>
          <p:nvPr/>
        </p:nvSpPr>
        <p:spPr>
          <a:xfrm>
            <a:off x="25770" y="2451344"/>
            <a:ext cx="18674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kern="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 </a:t>
            </a:r>
            <a:endParaRPr lang="it-IT" sz="12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Immagine 13" descr="Immagine che contiene Simmetria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A2F940E2-2430-3190-9CBF-24CD9AE24F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" y="2893996"/>
            <a:ext cx="1819129" cy="107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0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DAEDC9-7FB5-D35C-D8AA-A2C1CE312D22}"/>
              </a:ext>
            </a:extLst>
          </p:cNvPr>
          <p:cNvSpPr txBox="1"/>
          <p:nvPr/>
        </p:nvSpPr>
        <p:spPr>
          <a:xfrm>
            <a:off x="1" y="2416148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Costruiamo percorsi di autonomia</a:t>
            </a:r>
          </a:p>
        </p:txBody>
      </p:sp>
      <p:pic>
        <p:nvPicPr>
          <p:cNvPr id="3" name="Immagine2">
            <a:extLst>
              <a:ext uri="{FF2B5EF4-FFF2-40B4-BE49-F238E27FC236}">
                <a16:creationId xmlns:a16="http://schemas.microsoft.com/office/drawing/2014/main" id="{2A053D0E-8334-AFC6-D53B-0C24A4CD4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51110" y="3815168"/>
            <a:ext cx="6475445" cy="830996"/>
          </a:xfrm>
          <a:prstGeom prst="rect">
            <a:avLst/>
          </a:prstGeom>
        </p:spPr>
      </p:pic>
      <p:pic>
        <p:nvPicPr>
          <p:cNvPr id="4" name="Immagine 3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D8FF19CF-716B-DB80-8A2D-D543A0A7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1" y="373911"/>
            <a:ext cx="3657600" cy="2230016"/>
          </a:xfrm>
          <a:prstGeom prst="rect">
            <a:avLst/>
          </a:prstGeom>
        </p:spPr>
      </p:pic>
      <p:pic>
        <p:nvPicPr>
          <p:cNvPr id="8" name="Immagine2">
            <a:extLst>
              <a:ext uri="{FF2B5EF4-FFF2-40B4-BE49-F238E27FC236}">
                <a16:creationId xmlns:a16="http://schemas.microsoft.com/office/drawing/2014/main" id="{B9D14958-32A0-FEC2-0F41-F36AB1BD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41779" y="3815168"/>
            <a:ext cx="6475445" cy="8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3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2">
            <a:extLst>
              <a:ext uri="{FF2B5EF4-FFF2-40B4-BE49-F238E27FC236}">
                <a16:creationId xmlns:a16="http://schemas.microsoft.com/office/drawing/2014/main" id="{62F31160-9694-AFA7-F558-36FDEAC80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82200" y="4445447"/>
            <a:ext cx="6364283" cy="830996"/>
          </a:xfrm>
          <a:prstGeom prst="rect">
            <a:avLst/>
          </a:prstGeom>
        </p:spPr>
      </p:pic>
      <p:pic>
        <p:nvPicPr>
          <p:cNvPr id="7" name="Immagine 6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659A23BA-075D-526C-F345-2596E8B9C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94" y="532531"/>
            <a:ext cx="3657600" cy="22300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DAEDC9-7FB5-D35C-D8AA-A2C1CE312D22}"/>
              </a:ext>
            </a:extLst>
          </p:cNvPr>
          <p:cNvSpPr txBox="1"/>
          <p:nvPr/>
        </p:nvSpPr>
        <p:spPr>
          <a:xfrm>
            <a:off x="1" y="2630929"/>
            <a:ext cx="12191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4.4.11.1.a </a:t>
            </a:r>
          </a:p>
          <a:p>
            <a:pPr algn="ctr"/>
            <a:r>
              <a:rPr lang="it-IT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PNPLUS 2021-2027</a:t>
            </a:r>
          </a:p>
        </p:txBody>
      </p:sp>
    </p:spTree>
    <p:extLst>
      <p:ext uri="{BB962C8B-B14F-4D97-AF65-F5344CB8AC3E}">
        <p14:creationId xmlns:p14="http://schemas.microsoft.com/office/powerpoint/2010/main" val="11982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5F902-C81C-4D2D-5FCF-202871524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BA03FCAE-D3B1-2C1D-E638-09DD7BB39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59280" cy="6858000"/>
          </a:xfrm>
          <a:prstGeom prst="rect">
            <a:avLst/>
          </a:prstGeom>
        </p:spPr>
      </p:pic>
      <p:pic>
        <p:nvPicPr>
          <p:cNvPr id="2052" name="Picture 4" descr="Formazione Professionale, cos’è e quali sono le sue caratteristiche ...">
            <a:extLst>
              <a:ext uri="{FF2B5EF4-FFF2-40B4-BE49-F238E27FC236}">
                <a16:creationId xmlns:a16="http://schemas.microsoft.com/office/drawing/2014/main" id="{ED486EF3-27A4-117D-26D6-7C2241349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20" y="2943479"/>
            <a:ext cx="937719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9E8240B-D7AF-D930-F844-63ED2D255805}"/>
              </a:ext>
            </a:extLst>
          </p:cNvPr>
          <p:cNvSpPr txBox="1"/>
          <p:nvPr/>
        </p:nvSpPr>
        <p:spPr>
          <a:xfrm>
            <a:off x="2673460" y="456856"/>
            <a:ext cx="8869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70C0"/>
                </a:solidFill>
                <a:latin typeface="Arial "/>
              </a:rPr>
              <a:t>BECOME ME 4.4.11.1.a</a:t>
            </a:r>
          </a:p>
          <a:p>
            <a:pPr algn="ctr"/>
            <a:endParaRPr lang="it-IT" sz="800" b="1" dirty="0">
              <a:solidFill>
                <a:srgbClr val="0070C0"/>
              </a:solidFill>
              <a:latin typeface="Arial "/>
            </a:endParaRPr>
          </a:p>
          <a:p>
            <a:pPr algn="ctr"/>
            <a:r>
              <a:rPr lang="it-IT" sz="3200" b="1" dirty="0">
                <a:solidFill>
                  <a:srgbClr val="0070C0"/>
                </a:solidFill>
                <a:latin typeface="Arial "/>
              </a:rPr>
              <a:t>CORSI DI FORMAZIONE </a:t>
            </a:r>
            <a:r>
              <a:rPr lang="it-IT" b="1" dirty="0">
                <a:solidFill>
                  <a:srgbClr val="0070C0"/>
                </a:solidFill>
                <a:latin typeface="Arial "/>
              </a:rPr>
              <a:t>PER SVILUPPARE COMPETENZE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ABB59F-732F-0B52-2EAF-855667B03E7B}"/>
              </a:ext>
            </a:extLst>
          </p:cNvPr>
          <p:cNvSpPr txBox="1"/>
          <p:nvPr/>
        </p:nvSpPr>
        <p:spPr>
          <a:xfrm>
            <a:off x="2850902" y="1935329"/>
            <a:ext cx="8340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i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Predispone  percorsi per la fuoriuscita dal fabbisogno, accompagnamento  volto a favorire </a:t>
            </a:r>
            <a:r>
              <a:rPr lang="it-IT" sz="1800" b="1" i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l’integrazione sociale e  lavorativa </a:t>
            </a:r>
            <a:endParaRPr lang="it-IT" sz="6600" b="1" i="1" dirty="0">
              <a:solidFill>
                <a:srgbClr val="C00000"/>
              </a:solidFill>
            </a:endParaRPr>
          </a:p>
        </p:txBody>
      </p:sp>
      <p:pic>
        <p:nvPicPr>
          <p:cNvPr id="9" name="Immagine2">
            <a:extLst>
              <a:ext uri="{FF2B5EF4-FFF2-40B4-BE49-F238E27FC236}">
                <a16:creationId xmlns:a16="http://schemas.microsoft.com/office/drawing/2014/main" id="{F4CE644E-CD6E-D7E1-CBF1-CD9636BE8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118049" y="5853388"/>
            <a:ext cx="8014996" cy="100461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23DF1E-6940-ED46-D49D-EE48E7EB4FE3}"/>
              </a:ext>
            </a:extLst>
          </p:cNvPr>
          <p:cNvSpPr txBox="1"/>
          <p:nvPr/>
        </p:nvSpPr>
        <p:spPr>
          <a:xfrm>
            <a:off x="0" y="2443160"/>
            <a:ext cx="18674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kern="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 </a:t>
            </a:r>
            <a:endParaRPr lang="it-IT" sz="12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Immagine 7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5EE2E4DB-4253-FDC9-EC67-E025A3E00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51" y="5746148"/>
            <a:ext cx="1852469" cy="1309992"/>
          </a:xfrm>
          <a:prstGeom prst="rect">
            <a:avLst/>
          </a:prstGeom>
        </p:spPr>
      </p:pic>
      <p:pic>
        <p:nvPicPr>
          <p:cNvPr id="11" name="Immagine 10" descr="Immagine che contiene Simmetria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D0605CAB-7BC2-DA1A-382A-A87C9C182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" y="2943479"/>
            <a:ext cx="1851949" cy="1070007"/>
          </a:xfrm>
          <a:prstGeom prst="rect">
            <a:avLst/>
          </a:prstGeom>
        </p:spPr>
      </p:pic>
      <p:pic>
        <p:nvPicPr>
          <p:cNvPr id="3" name="Immagine 2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29F4A7CD-96EC-0096-CA0B-EA4218364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03" y="648917"/>
            <a:ext cx="515021" cy="34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5F902-C81C-4D2D-5FCF-202871524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BA03FCAE-D3B1-2C1D-E638-09DD7BB39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5928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9E8240B-D7AF-D930-F844-63ED2D255805}"/>
              </a:ext>
            </a:extLst>
          </p:cNvPr>
          <p:cNvSpPr txBox="1"/>
          <p:nvPr/>
        </p:nvSpPr>
        <p:spPr>
          <a:xfrm>
            <a:off x="2393513" y="482611"/>
            <a:ext cx="9283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70C0"/>
                </a:solidFill>
                <a:latin typeface="Arial "/>
              </a:rPr>
              <a:t>BECOME ME 4.4.11.1.a</a:t>
            </a:r>
          </a:p>
          <a:p>
            <a:pPr algn="ctr"/>
            <a:endParaRPr lang="it-IT" b="1" dirty="0">
              <a:solidFill>
                <a:srgbClr val="0070C0"/>
              </a:solidFill>
              <a:latin typeface="Arial 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77979F71-489A-8DD1-627E-E782BAA453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Immagine2">
            <a:extLst>
              <a:ext uri="{FF2B5EF4-FFF2-40B4-BE49-F238E27FC236}">
                <a16:creationId xmlns:a16="http://schemas.microsoft.com/office/drawing/2014/main" id="{123217C1-1215-3ED0-6CF6-C6BEB1E7B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09113" y="5889892"/>
            <a:ext cx="8173774" cy="100461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F29B29-D101-F877-F1FB-386399391A0B}"/>
              </a:ext>
            </a:extLst>
          </p:cNvPr>
          <p:cNvSpPr txBox="1"/>
          <p:nvPr/>
        </p:nvSpPr>
        <p:spPr>
          <a:xfrm>
            <a:off x="24162" y="2471262"/>
            <a:ext cx="18674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kern="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 </a:t>
            </a:r>
            <a:endParaRPr lang="it-IT" sz="12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Immagine 5" descr="Immagine che contiene Simmetria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F8156917-527E-226D-464A-10ED570B0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3684"/>
            <a:ext cx="1851949" cy="1070007"/>
          </a:xfrm>
          <a:prstGeom prst="rect">
            <a:avLst/>
          </a:prstGeom>
        </p:spPr>
      </p:pic>
      <p:pic>
        <p:nvPicPr>
          <p:cNvPr id="3" name="Immagine 2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DE27E8AF-1498-627E-21A6-A25066F26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40" y="651073"/>
            <a:ext cx="515021" cy="343347"/>
          </a:xfrm>
          <a:prstGeom prst="rect">
            <a:avLst/>
          </a:prstGeom>
        </p:spPr>
      </p:pic>
      <p:pic>
        <p:nvPicPr>
          <p:cNvPr id="4" name="Immagine 3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AAAE7083-1472-3A8A-450A-07C2E2A35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355" y="5782717"/>
            <a:ext cx="1852469" cy="1309992"/>
          </a:xfrm>
          <a:prstGeom prst="rect">
            <a:avLst/>
          </a:prstGeom>
        </p:spPr>
      </p:pic>
      <p:pic>
        <p:nvPicPr>
          <p:cNvPr id="12" name="Immagine 11" descr="Immagine che contiene testo, vestiti, persona, Viso umano&#10;&#10;Il contenuto generato dall'IA potrebbe non essere corretto.">
            <a:extLst>
              <a:ext uri="{FF2B5EF4-FFF2-40B4-BE49-F238E27FC236}">
                <a16:creationId xmlns:a16="http://schemas.microsoft.com/office/drawing/2014/main" id="{D6660EA0-94D4-E104-A94B-0ACD88774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23" y="1558211"/>
            <a:ext cx="9626670" cy="433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4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E077F1-A489-B5EB-C3ED-71C4B7856033}"/>
              </a:ext>
            </a:extLst>
          </p:cNvPr>
          <p:cNvSpPr txBox="1"/>
          <p:nvPr/>
        </p:nvSpPr>
        <p:spPr>
          <a:xfrm>
            <a:off x="0" y="259800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FINANZIAMENTO </a:t>
            </a:r>
          </a:p>
        </p:txBody>
      </p:sp>
      <p:pic>
        <p:nvPicPr>
          <p:cNvPr id="3" name="Immagine 2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F0650DE4-826A-8CE6-4D79-F38BF351D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67" y="367987"/>
            <a:ext cx="3657600" cy="2230016"/>
          </a:xfrm>
          <a:prstGeom prst="rect">
            <a:avLst/>
          </a:prstGeom>
        </p:spPr>
      </p:pic>
      <p:pic>
        <p:nvPicPr>
          <p:cNvPr id="7" name="Immagine2">
            <a:extLst>
              <a:ext uri="{FF2B5EF4-FFF2-40B4-BE49-F238E27FC236}">
                <a16:creationId xmlns:a16="http://schemas.microsoft.com/office/drawing/2014/main" id="{42553E0B-FD29-B343-4EA9-80C25A927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41779" y="3815168"/>
            <a:ext cx="6475445" cy="8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5F902-C81C-4D2D-5FCF-202871524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BA03FCAE-D3B1-2C1D-E638-09DD7BB39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" y="-1"/>
            <a:ext cx="10031497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CAC3BA3-E8A6-E838-9C96-A345E1E4FF95}"/>
              </a:ext>
            </a:extLst>
          </p:cNvPr>
          <p:cNvSpPr txBox="1"/>
          <p:nvPr/>
        </p:nvSpPr>
        <p:spPr>
          <a:xfrm>
            <a:off x="1959271" y="-146433"/>
            <a:ext cx="10224488" cy="1197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44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it-IT" sz="32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</a:t>
            </a: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it-IT" b="1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</a:p>
          <a:p>
            <a:r>
              <a:rPr lang="it-IT" b="1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endParaRPr lang="it-IT" b="1" i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it-IT" b="1" i="1" kern="100" dirty="0">
              <a:solidFill>
                <a:srgbClr val="000000"/>
              </a:solidFill>
              <a:latin typeface="Arial 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it-IT" sz="2800" b="1" i="1" kern="100" dirty="0">
              <a:solidFill>
                <a:srgbClr val="C00000"/>
              </a:solidFill>
              <a:latin typeface="Arial 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it-IT" sz="2800" b="1" i="1" kern="100" dirty="0">
              <a:solidFill>
                <a:srgbClr val="C00000"/>
              </a:solidFill>
              <a:latin typeface="Arial 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it-IT" sz="2800" b="1" i="1" kern="100" dirty="0">
              <a:solidFill>
                <a:srgbClr val="C00000"/>
              </a:solidFill>
              <a:latin typeface="Arial 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it-IT" sz="2400" b="1" i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 progetto è finanziato con fondi </a:t>
            </a:r>
          </a:p>
          <a:p>
            <a:pPr algn="ctr"/>
            <a:r>
              <a:rPr lang="it-IT" sz="2400" b="1" i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Pn</a:t>
            </a:r>
            <a:r>
              <a:rPr lang="it-IT" sz="2400" b="1" i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Plus 2021-2027</a:t>
            </a:r>
            <a:endParaRPr lang="it-IT" sz="2400" b="1" i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it-IT" sz="2800" dirty="0">
              <a:latin typeface="Arial 18"/>
              <a:cs typeface="Arial" panose="020B0604020202020204" pitchFamily="34" charset="0"/>
            </a:endParaRPr>
          </a:p>
          <a:p>
            <a:pPr algn="ctr"/>
            <a:r>
              <a:rPr lang="it-IT" sz="2800" dirty="0">
                <a:latin typeface="Arial 18"/>
                <a:cs typeface="Arial" panose="020B0604020202020204" pitchFamily="34" charset="0"/>
              </a:rPr>
              <a:t>Lo stanziamento  di progetto ammonta a</a:t>
            </a:r>
            <a:endParaRPr lang="it-IT" sz="2800" kern="100" dirty="0">
              <a:solidFill>
                <a:srgbClr val="000000"/>
              </a:solidFill>
              <a:latin typeface="Arial 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it-IT" sz="2800" b="1" i="1" kern="100" dirty="0">
                <a:solidFill>
                  <a:srgbClr val="0070C0"/>
                </a:solidFill>
                <a:latin typeface="Arial 18"/>
                <a:ea typeface="Times New Roman" panose="02020603050405020304" pitchFamily="18" charset="0"/>
                <a:cs typeface="Arial" panose="020B0604020202020204" pitchFamily="34" charset="0"/>
              </a:rPr>
              <a:t>€ 1.400.000,00</a:t>
            </a:r>
          </a:p>
          <a:p>
            <a:pPr algn="ctr"/>
            <a:endParaRPr lang="it-IT" b="1" i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it-IT" b="1" i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it-IT" b="1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098" name="Picture 2" descr="Hermes - Centro Studi Europeo | Articoli e analisi">
            <a:extLst>
              <a:ext uri="{FF2B5EF4-FFF2-40B4-BE49-F238E27FC236}">
                <a16:creationId xmlns:a16="http://schemas.microsoft.com/office/drawing/2014/main" id="{E28557FB-89A6-24A2-426C-DE49EDBCE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24" y="1558831"/>
            <a:ext cx="3165408" cy="178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e priorità del Consiglio UE">
            <a:extLst>
              <a:ext uri="{FF2B5EF4-FFF2-40B4-BE49-F238E27FC236}">
                <a16:creationId xmlns:a16="http://schemas.microsoft.com/office/drawing/2014/main" id="{A4D4DFD4-92B0-992F-DD0F-4A6187FFD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40" y="1558831"/>
            <a:ext cx="3165407" cy="178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0F6985CD-8FBC-2D02-33FF-C0F33FC13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10" y="655026"/>
            <a:ext cx="549835" cy="34334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CEF4B6-CFE3-1039-A25F-164E831FE5FE}"/>
              </a:ext>
            </a:extLst>
          </p:cNvPr>
          <p:cNvSpPr txBox="1"/>
          <p:nvPr/>
        </p:nvSpPr>
        <p:spPr>
          <a:xfrm>
            <a:off x="39864" y="2542407"/>
            <a:ext cx="18877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kern="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 </a:t>
            </a:r>
            <a:endParaRPr lang="it-IT" sz="12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Immagine 6" descr="Immagine che contiene Simmetria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BCE81F68-9F0A-0109-FFDA-8E744B615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" y="2987115"/>
            <a:ext cx="1851949" cy="1070007"/>
          </a:xfrm>
          <a:prstGeom prst="rect">
            <a:avLst/>
          </a:prstGeom>
        </p:spPr>
      </p:pic>
      <p:pic>
        <p:nvPicPr>
          <p:cNvPr id="3" name="Immagine2">
            <a:extLst>
              <a:ext uri="{FF2B5EF4-FFF2-40B4-BE49-F238E27FC236}">
                <a16:creationId xmlns:a16="http://schemas.microsoft.com/office/drawing/2014/main" id="{C44EBFC6-7F96-4366-C176-1F002DC26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152261" y="5865836"/>
            <a:ext cx="8173774" cy="1004611"/>
          </a:xfrm>
          <a:prstGeom prst="rect">
            <a:avLst/>
          </a:prstGeom>
        </p:spPr>
      </p:pic>
      <p:pic>
        <p:nvPicPr>
          <p:cNvPr id="4" name="Immagine 3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715979A5-FA07-33EF-0490-54F849E83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893" y="5787511"/>
            <a:ext cx="1852807" cy="13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2DB4799-11CA-CA2B-ACC9-D3DBA7783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A78F997-6C7A-07F6-BF6B-2281E3E2A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C6D5D5-57EC-E45A-55FE-06B08C9D2306}"/>
              </a:ext>
            </a:extLst>
          </p:cNvPr>
          <p:cNvSpPr txBox="1"/>
          <p:nvPr/>
        </p:nvSpPr>
        <p:spPr>
          <a:xfrm>
            <a:off x="3790871" y="514001"/>
            <a:ext cx="6126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</a:t>
            </a:r>
          </a:p>
        </p:txBody>
      </p:sp>
      <p:pic>
        <p:nvPicPr>
          <p:cNvPr id="8" name="Immagine 7" descr="Immagine che contiene Simmetria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55E99D3B-BEF1-0514-6F88-215DECF42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3" y="3046396"/>
            <a:ext cx="1851949" cy="1070007"/>
          </a:xfrm>
          <a:prstGeom prst="rect">
            <a:avLst/>
          </a:prstGeom>
        </p:spPr>
      </p:pic>
      <p:pic>
        <p:nvPicPr>
          <p:cNvPr id="10" name="Immagine2">
            <a:extLst>
              <a:ext uri="{FF2B5EF4-FFF2-40B4-BE49-F238E27FC236}">
                <a16:creationId xmlns:a16="http://schemas.microsoft.com/office/drawing/2014/main" id="{12BBEC3D-FD78-C4F0-7535-D22FE5147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959429" y="5853389"/>
            <a:ext cx="8254547" cy="1004611"/>
          </a:xfrm>
          <a:prstGeom prst="rect">
            <a:avLst/>
          </a:prstGeom>
        </p:spPr>
      </p:pic>
      <p:sp>
        <p:nvSpPr>
          <p:cNvPr id="3" name="AutoShape 2" descr="Generazione immagine completata">
            <a:extLst>
              <a:ext uri="{FF2B5EF4-FFF2-40B4-BE49-F238E27FC236}">
                <a16:creationId xmlns:a16="http://schemas.microsoft.com/office/drawing/2014/main" id="{6B0AB051-3AA2-2DE7-B5C9-85C2AF919F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77DA1D-E8AC-84A2-087B-4120D189E2BA}"/>
              </a:ext>
            </a:extLst>
          </p:cNvPr>
          <p:cNvSpPr txBox="1"/>
          <p:nvPr/>
        </p:nvSpPr>
        <p:spPr>
          <a:xfrm>
            <a:off x="24143" y="2591879"/>
            <a:ext cx="18674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kern="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 </a:t>
            </a:r>
            <a:endParaRPr lang="it-IT" sz="12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Immagine 11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2F288C33-A932-C7DB-1C09-66672F9FC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976" y="5764502"/>
            <a:ext cx="1852469" cy="1309992"/>
          </a:xfrm>
          <a:prstGeom prst="rect">
            <a:avLst/>
          </a:prstGeom>
        </p:spPr>
      </p:pic>
      <p:pic>
        <p:nvPicPr>
          <p:cNvPr id="6" name="Immagine 5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190B4722-F43D-9203-0106-FD5913313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93" y="634714"/>
            <a:ext cx="515021" cy="343347"/>
          </a:xfrm>
          <a:prstGeom prst="rect">
            <a:avLst/>
          </a:prstGeom>
        </p:spPr>
      </p:pic>
      <p:pic>
        <p:nvPicPr>
          <p:cNvPr id="5" name="Immagine 4" descr="Immagine che contiene testo, Spuntino, cibo&#10;&#10;Il contenuto generato dall'IA potrebbe non essere corretto.">
            <a:extLst>
              <a:ext uri="{FF2B5EF4-FFF2-40B4-BE49-F238E27FC236}">
                <a16:creationId xmlns:a16="http://schemas.microsoft.com/office/drawing/2014/main" id="{7A79E151-5CC4-2139-F19D-9A706C57B4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94" y="1547583"/>
            <a:ext cx="9629192" cy="42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14BF33-6CF5-C89D-FE5F-5430C733325C}"/>
              </a:ext>
            </a:extLst>
          </p:cNvPr>
          <p:cNvSpPr txBox="1"/>
          <p:nvPr/>
        </p:nvSpPr>
        <p:spPr>
          <a:xfrm>
            <a:off x="1" y="1831438"/>
            <a:ext cx="1219199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Responsabile unico del progetto </a:t>
            </a:r>
          </a:p>
          <a:p>
            <a:pPr algn="ctr"/>
            <a:endParaRPr lang="it-IT" sz="800" b="1" kern="1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Dott.ssa Giuseppa Zangla</a:t>
            </a:r>
          </a:p>
          <a:p>
            <a:pPr algn="ctr"/>
            <a:endParaRPr lang="it-IT" sz="1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Funzionario amministrativo - Comune di Messina </a:t>
            </a:r>
          </a:p>
          <a:p>
            <a:pPr algn="ctr"/>
            <a:endParaRPr lang="it-IT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800" i="1" dirty="0">
                <a:latin typeface="Arial" panose="020B0604020202020204" pitchFamily="34" charset="0"/>
                <a:cs typeface="Arial" panose="020B0604020202020204" pitchFamily="34" charset="0"/>
              </a:rPr>
              <a:t>Direzione generale-Servizio politiche europee - Pianificazione e programmazione strategica</a:t>
            </a:r>
          </a:p>
          <a:p>
            <a:pPr algn="ctr"/>
            <a:endParaRPr lang="it-IT" sz="18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 090. 7723426  e. mail </a:t>
            </a:r>
            <a:r>
              <a:rPr lang="it-IT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g.zangla@comune.messina</a:t>
            </a:r>
            <a:endParaRPr lang="it-IT" b="1" dirty="0"/>
          </a:p>
        </p:txBody>
      </p:sp>
      <p:pic>
        <p:nvPicPr>
          <p:cNvPr id="8" name="Immagine2">
            <a:extLst>
              <a:ext uri="{FF2B5EF4-FFF2-40B4-BE49-F238E27FC236}">
                <a16:creationId xmlns:a16="http://schemas.microsoft.com/office/drawing/2014/main" id="{9CDBC1C0-2A88-21EB-624C-CE8E3507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36370" y="4832146"/>
            <a:ext cx="7119257" cy="830996"/>
          </a:xfrm>
          <a:prstGeom prst="rect">
            <a:avLst/>
          </a:prstGeom>
        </p:spPr>
      </p:pic>
      <p:pic>
        <p:nvPicPr>
          <p:cNvPr id="9" name="Immagine 8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0BDBF873-8798-F9EA-8FD9-272E48DFA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33" y="5555513"/>
            <a:ext cx="2069234" cy="130999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075522-958C-1750-E8D2-313DB1CBE22B}"/>
              </a:ext>
            </a:extLst>
          </p:cNvPr>
          <p:cNvSpPr txBox="1"/>
          <p:nvPr/>
        </p:nvSpPr>
        <p:spPr>
          <a:xfrm>
            <a:off x="0" y="738944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</a:t>
            </a:r>
          </a:p>
        </p:txBody>
      </p:sp>
    </p:spTree>
    <p:extLst>
      <p:ext uri="{BB962C8B-B14F-4D97-AF65-F5344CB8AC3E}">
        <p14:creationId xmlns:p14="http://schemas.microsoft.com/office/powerpoint/2010/main" val="25529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3D480C8D-ED1B-9550-4384-3ACE727F00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5A1B5D3-2183-6411-625B-7211405A6BAE}"/>
              </a:ext>
            </a:extLst>
          </p:cNvPr>
          <p:cNvSpPr txBox="1"/>
          <p:nvPr/>
        </p:nvSpPr>
        <p:spPr>
          <a:xfrm>
            <a:off x="70054" y="1989085"/>
            <a:ext cx="182948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progetto</a:t>
            </a:r>
          </a:p>
          <a:p>
            <a:pPr algn="ctr"/>
            <a:endParaRPr lang="it-IT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E0515A57-0711-3F30-2117-E4CE209A64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1" y="34148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190157D3-5BA6-9DD2-7A59-7D2A5565FB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47DEEB31-0157-6BDA-4DF1-D6017F314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F0CCB090-1794-1A51-40E5-5E280DB9FB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5" name="AutoShape 12">
            <a:extLst>
              <a:ext uri="{FF2B5EF4-FFF2-40B4-BE49-F238E27FC236}">
                <a16:creationId xmlns:a16="http://schemas.microsoft.com/office/drawing/2014/main" id="{B45FDBB3-EF38-5C14-D02A-77B4080D4F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" name="AutoShape 14">
            <a:extLst>
              <a:ext uri="{FF2B5EF4-FFF2-40B4-BE49-F238E27FC236}">
                <a16:creationId xmlns:a16="http://schemas.microsoft.com/office/drawing/2014/main" id="{820B6E6F-3E1F-F4F5-DD64-240A94E33C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" name="AutoShape 16">
            <a:extLst>
              <a:ext uri="{FF2B5EF4-FFF2-40B4-BE49-F238E27FC236}">
                <a16:creationId xmlns:a16="http://schemas.microsoft.com/office/drawing/2014/main" id="{D6812E06-CB6E-ECA5-1F99-470EADDE26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8" name="AutoShape 18">
            <a:extLst>
              <a:ext uri="{FF2B5EF4-FFF2-40B4-BE49-F238E27FC236}">
                <a16:creationId xmlns:a16="http://schemas.microsoft.com/office/drawing/2014/main" id="{5E706FFA-FC38-311E-5A7C-98751023AD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4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9" name="AutoShape 20">
            <a:extLst>
              <a:ext uri="{FF2B5EF4-FFF2-40B4-BE49-F238E27FC236}">
                <a16:creationId xmlns:a16="http://schemas.microsoft.com/office/drawing/2014/main" id="{71337054-CEE9-9DB2-A6D2-B35826E0ED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4495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" name="AutoShape 22">
            <a:extLst>
              <a:ext uri="{FF2B5EF4-FFF2-40B4-BE49-F238E27FC236}">
                <a16:creationId xmlns:a16="http://schemas.microsoft.com/office/drawing/2014/main" id="{3D284278-8AAD-5E7B-8D5C-51D7F13396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648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1" name="AutoShape 24">
            <a:extLst>
              <a:ext uri="{FF2B5EF4-FFF2-40B4-BE49-F238E27FC236}">
                <a16:creationId xmlns:a16="http://schemas.microsoft.com/office/drawing/2014/main" id="{5B2FB1A6-DA33-3E7B-B968-80E10D8EC3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67600" y="4800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4" name="Immagine 33" descr="Immagine che contiene testo, vestiti, uomo, persona&#10;&#10;Il contenuto generato dall'IA potrebbe non essere corretto.">
            <a:extLst>
              <a:ext uri="{FF2B5EF4-FFF2-40B4-BE49-F238E27FC236}">
                <a16:creationId xmlns:a16="http://schemas.microsoft.com/office/drawing/2014/main" id="{7995B423-1067-E941-EDF5-6104C4714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75" y="0"/>
            <a:ext cx="12213375" cy="5942793"/>
          </a:xfrm>
          <a:prstGeom prst="rect">
            <a:avLst/>
          </a:prstGeom>
        </p:spPr>
      </p:pic>
      <p:pic>
        <p:nvPicPr>
          <p:cNvPr id="2" name="Immagine2">
            <a:extLst>
              <a:ext uri="{FF2B5EF4-FFF2-40B4-BE49-F238E27FC236}">
                <a16:creationId xmlns:a16="http://schemas.microsoft.com/office/drawing/2014/main" id="{EAAEFC4E-8046-B7C8-8835-B38023E5B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0329" y="5942793"/>
            <a:ext cx="10002416" cy="959505"/>
          </a:xfrm>
          <a:prstGeom prst="rect">
            <a:avLst/>
          </a:prstGeom>
        </p:spPr>
      </p:pic>
      <p:pic>
        <p:nvPicPr>
          <p:cNvPr id="3" name="Immagine 2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07100E31-039E-2CAA-0D43-0B28B070A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893" y="5787511"/>
            <a:ext cx="1852807" cy="13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9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E077F1-A489-B5EB-C3ED-71C4B7856033}"/>
              </a:ext>
            </a:extLst>
          </p:cNvPr>
          <p:cNvSpPr txBox="1"/>
          <p:nvPr/>
        </p:nvSpPr>
        <p:spPr>
          <a:xfrm>
            <a:off x="0" y="273386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PROGETTO</a:t>
            </a:r>
          </a:p>
        </p:txBody>
      </p:sp>
      <p:pic>
        <p:nvPicPr>
          <p:cNvPr id="3" name="Immagine 2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F0650DE4-826A-8CE6-4D79-F38BF351D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73" y="503853"/>
            <a:ext cx="3788228" cy="2230016"/>
          </a:xfrm>
          <a:prstGeom prst="rect">
            <a:avLst/>
          </a:prstGeom>
        </p:spPr>
      </p:pic>
      <p:pic>
        <p:nvPicPr>
          <p:cNvPr id="7" name="Immagine2">
            <a:extLst>
              <a:ext uri="{FF2B5EF4-FFF2-40B4-BE49-F238E27FC236}">
                <a16:creationId xmlns:a16="http://schemas.microsoft.com/office/drawing/2014/main" id="{42553E0B-FD29-B343-4EA9-80C25A927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60441" y="3871152"/>
            <a:ext cx="6475445" cy="8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94DB240-66CE-EEAE-0925-EB1FCE333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F8827DF-CF31-CC18-CE0D-17C15BAFC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44556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0368B1DD-75F6-58E9-9876-98BE59DC08EA}"/>
              </a:ext>
            </a:extLst>
          </p:cNvPr>
          <p:cNvSpPr/>
          <p:nvPr/>
        </p:nvSpPr>
        <p:spPr>
          <a:xfrm>
            <a:off x="4211491" y="1600950"/>
            <a:ext cx="7713437" cy="49848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rgbClr val="0070C0"/>
                </a:solidFill>
              </a:rPr>
              <a:t>Sostenere i nuclei familiari più fragili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CA43B4E-37F7-F9E2-6CFE-F3B1CA375C70}"/>
              </a:ext>
            </a:extLst>
          </p:cNvPr>
          <p:cNvSpPr/>
          <p:nvPr/>
        </p:nvSpPr>
        <p:spPr>
          <a:xfrm>
            <a:off x="4211492" y="2952882"/>
            <a:ext cx="7713436" cy="100461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Presa in carico Multidimensionale con la predisposizione di percorsi per la fuoriuscita del fabbisogno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A11E4706-B457-1DE7-FFEB-041B2FD10A51}"/>
              </a:ext>
            </a:extLst>
          </p:cNvPr>
          <p:cNvSpPr/>
          <p:nvPr/>
        </p:nvSpPr>
        <p:spPr>
          <a:xfrm>
            <a:off x="4195554" y="4024736"/>
            <a:ext cx="7729374" cy="78137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 dirty="0">
              <a:solidFill>
                <a:schemeClr val="tx1"/>
              </a:solidFill>
            </a:endParaRPr>
          </a:p>
          <a:p>
            <a:pPr algn="ctr"/>
            <a:r>
              <a:rPr lang="it-IT" b="1" dirty="0">
                <a:solidFill>
                  <a:srgbClr val="0070C0"/>
                </a:solidFill>
              </a:rPr>
              <a:t>Fino a € 20.000,00 annue</a:t>
            </a:r>
          </a:p>
          <a:p>
            <a:pPr algn="just"/>
            <a:r>
              <a:rPr lang="it-IT" sz="1400" b="1" dirty="0">
                <a:solidFill>
                  <a:schemeClr val="tx1"/>
                </a:solidFill>
              </a:rPr>
              <a:t> 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7B392C4-776C-0E5E-2BED-B2EE2CA25A47}"/>
              </a:ext>
            </a:extLst>
          </p:cNvPr>
          <p:cNvSpPr/>
          <p:nvPr/>
        </p:nvSpPr>
        <p:spPr>
          <a:xfrm>
            <a:off x="4203522" y="4893234"/>
            <a:ext cx="7729373" cy="9834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1" dirty="0">
                <a:solidFill>
                  <a:srgbClr val="C00000"/>
                </a:solidFill>
              </a:rPr>
              <a:t>Presentazione istanze  </a:t>
            </a:r>
          </a:p>
          <a:p>
            <a:pPr algn="ctr"/>
            <a:r>
              <a:rPr lang="it-IT" sz="2400" b="1" i="1" dirty="0">
                <a:solidFill>
                  <a:srgbClr val="C00000"/>
                </a:solidFill>
              </a:rPr>
              <a:t>Dal 27 febbraio  2026 fino al 30 marzo 2026 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13CC596-C79E-D052-009E-9BC4728CADE7}"/>
              </a:ext>
            </a:extLst>
          </p:cNvPr>
          <p:cNvSpPr/>
          <p:nvPr/>
        </p:nvSpPr>
        <p:spPr>
          <a:xfrm>
            <a:off x="2398591" y="1600950"/>
            <a:ext cx="1725201" cy="49848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Obiettivi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B3A77790-55FD-A18D-59AE-C98BBA968FC1}"/>
              </a:ext>
            </a:extLst>
          </p:cNvPr>
          <p:cNvSpPr/>
          <p:nvPr/>
        </p:nvSpPr>
        <p:spPr>
          <a:xfrm>
            <a:off x="2398590" y="2929548"/>
            <a:ext cx="1725202" cy="100461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Attività previste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BBB03BAB-6DD6-FEAD-4A31-6FF0BCCB34B3}"/>
              </a:ext>
            </a:extLst>
          </p:cNvPr>
          <p:cNvSpPr/>
          <p:nvPr/>
        </p:nvSpPr>
        <p:spPr>
          <a:xfrm>
            <a:off x="2398590" y="4001857"/>
            <a:ext cx="1725202" cy="8143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Massimale</a:t>
            </a:r>
          </a:p>
          <a:p>
            <a:pPr algn="ctr"/>
            <a:r>
              <a:rPr lang="it-IT" b="1" dirty="0">
                <a:solidFill>
                  <a:srgbClr val="0070C0"/>
                </a:solidFill>
              </a:rPr>
              <a:t>Di contributo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464F638-FF42-F005-7E21-E71BFFC91779}"/>
              </a:ext>
            </a:extLst>
          </p:cNvPr>
          <p:cNvSpPr/>
          <p:nvPr/>
        </p:nvSpPr>
        <p:spPr>
          <a:xfrm>
            <a:off x="2398591" y="4927749"/>
            <a:ext cx="1725202" cy="9357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070C0"/>
                </a:solidFill>
              </a:rPr>
              <a:t>Quando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3E33EF79-6A66-D9C0-6602-712F5F59EE8A}"/>
              </a:ext>
            </a:extLst>
          </p:cNvPr>
          <p:cNvSpPr/>
          <p:nvPr/>
        </p:nvSpPr>
        <p:spPr>
          <a:xfrm>
            <a:off x="2398590" y="2147020"/>
            <a:ext cx="1725202" cy="7267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Requisit</a:t>
            </a:r>
            <a:r>
              <a:rPr lang="it-IT" sz="2000" b="1" dirty="0">
                <a:solidFill>
                  <a:srgbClr val="0070C0"/>
                </a:solidFill>
              </a:rPr>
              <a:t>i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1DF32CAD-B4DA-4BFB-816C-CC9A8FA0C7FC}"/>
              </a:ext>
            </a:extLst>
          </p:cNvPr>
          <p:cNvSpPr/>
          <p:nvPr/>
        </p:nvSpPr>
        <p:spPr>
          <a:xfrm>
            <a:off x="4203522" y="2147020"/>
            <a:ext cx="7721406" cy="7267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chemeClr val="tx1"/>
              </a:solidFill>
            </a:endParaRPr>
          </a:p>
          <a:p>
            <a:pPr algn="ctr"/>
            <a:r>
              <a:rPr lang="it-IT" b="1" dirty="0">
                <a:solidFill>
                  <a:srgbClr val="0070C0"/>
                </a:solidFill>
              </a:rPr>
              <a:t>Isee corrente fino a €  10.140,00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F8C6CB-ACC5-677B-370B-E020C356275D}"/>
              </a:ext>
            </a:extLst>
          </p:cNvPr>
          <p:cNvSpPr txBox="1"/>
          <p:nvPr/>
        </p:nvSpPr>
        <p:spPr>
          <a:xfrm>
            <a:off x="2398590" y="624018"/>
            <a:ext cx="95248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</a:t>
            </a:r>
          </a:p>
        </p:txBody>
      </p:sp>
      <p:pic>
        <p:nvPicPr>
          <p:cNvPr id="11" name="Immagine2">
            <a:extLst>
              <a:ext uri="{FF2B5EF4-FFF2-40B4-BE49-F238E27FC236}">
                <a16:creationId xmlns:a16="http://schemas.microsoft.com/office/drawing/2014/main" id="{F2462BDF-B3C6-4307-615E-A038BB6A2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52884" y="5927065"/>
            <a:ext cx="8173774" cy="1004611"/>
          </a:xfrm>
          <a:prstGeom prst="rect">
            <a:avLst/>
          </a:prstGeom>
        </p:spPr>
      </p:pic>
      <p:pic>
        <p:nvPicPr>
          <p:cNvPr id="3" name="Immagine 2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DA63F990-9512-42D1-701C-7D788E216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73" y="648917"/>
            <a:ext cx="515021" cy="34334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72DEE3-8A78-8710-1FC1-E9F12C14701A}"/>
              </a:ext>
            </a:extLst>
          </p:cNvPr>
          <p:cNvSpPr txBox="1"/>
          <p:nvPr/>
        </p:nvSpPr>
        <p:spPr>
          <a:xfrm>
            <a:off x="0" y="2596793"/>
            <a:ext cx="19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kern="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 </a:t>
            </a:r>
            <a:endParaRPr lang="it-IT" sz="12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Immagine 1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FF177E44-BD51-42F5-E8BE-D7EDE3279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161" y="5783874"/>
            <a:ext cx="1852469" cy="1309992"/>
          </a:xfrm>
          <a:prstGeom prst="rect">
            <a:avLst/>
          </a:prstGeom>
        </p:spPr>
      </p:pic>
      <p:pic>
        <p:nvPicPr>
          <p:cNvPr id="8" name="Immagine 7" descr="Immagine che contiene Simmetria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F8F4495D-671F-149B-AC9B-A70B9FF38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" y="3074224"/>
            <a:ext cx="1851949" cy="107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3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E077F1-A489-B5EB-C3ED-71C4B7856033}"/>
              </a:ext>
            </a:extLst>
          </p:cNvPr>
          <p:cNvSpPr txBox="1"/>
          <p:nvPr/>
        </p:nvSpPr>
        <p:spPr>
          <a:xfrm>
            <a:off x="0" y="258039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OBIETTIVI</a:t>
            </a:r>
          </a:p>
        </p:txBody>
      </p:sp>
      <p:pic>
        <p:nvPicPr>
          <p:cNvPr id="3" name="Immagine 2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F0650DE4-826A-8CE6-4D79-F38BF351D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73" y="503853"/>
            <a:ext cx="3788228" cy="2230016"/>
          </a:xfrm>
          <a:prstGeom prst="rect">
            <a:avLst/>
          </a:prstGeom>
        </p:spPr>
      </p:pic>
      <p:pic>
        <p:nvPicPr>
          <p:cNvPr id="7" name="Immagine2">
            <a:extLst>
              <a:ext uri="{FF2B5EF4-FFF2-40B4-BE49-F238E27FC236}">
                <a16:creationId xmlns:a16="http://schemas.microsoft.com/office/drawing/2014/main" id="{42553E0B-FD29-B343-4EA9-80C25A927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41779" y="3815168"/>
            <a:ext cx="6475445" cy="8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1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5F902-C81C-4D2D-5FCF-202871524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BA03FCAE-D3B1-2C1D-E638-09DD7BB39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2416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CAC3BA3-E8A6-E838-9C96-A345E1E4FF95}"/>
              </a:ext>
            </a:extLst>
          </p:cNvPr>
          <p:cNvSpPr txBox="1"/>
          <p:nvPr/>
        </p:nvSpPr>
        <p:spPr>
          <a:xfrm>
            <a:off x="1890588" y="37445"/>
            <a:ext cx="1035387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it-IT" sz="32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</a:t>
            </a:r>
            <a:r>
              <a:rPr lang="it-IT" sz="32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sz="32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Fuoriuscita dal Disagio abitativo</a:t>
            </a: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it-IT" sz="1800" b="1" i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3" name="Picture 2" descr="Generazione immagine completata">
            <a:extLst>
              <a:ext uri="{FF2B5EF4-FFF2-40B4-BE49-F238E27FC236}">
                <a16:creationId xmlns:a16="http://schemas.microsoft.com/office/drawing/2014/main" id="{8550933C-B56B-437A-15CB-BC260B9ED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331" y="1567543"/>
            <a:ext cx="4768469" cy="43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5D39211-E1AB-6EA7-74FA-B5C5943AC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037" y="1567541"/>
            <a:ext cx="4643967" cy="4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7B0CBB29-B23D-2B3C-9E25-4EE10898C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3" y="650166"/>
            <a:ext cx="515021" cy="343347"/>
          </a:xfrm>
          <a:prstGeom prst="rect">
            <a:avLst/>
          </a:prstGeom>
        </p:spPr>
      </p:pic>
      <p:pic>
        <p:nvPicPr>
          <p:cNvPr id="5" name="Immagine2">
            <a:extLst>
              <a:ext uri="{FF2B5EF4-FFF2-40B4-BE49-F238E27FC236}">
                <a16:creationId xmlns:a16="http://schemas.microsoft.com/office/drawing/2014/main" id="{500C196C-5CDF-7DA5-FFF0-72ADCEDED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052734" y="5894545"/>
            <a:ext cx="8319954" cy="100461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942BB7-E05F-C01F-52CA-5867825060F0}"/>
              </a:ext>
            </a:extLst>
          </p:cNvPr>
          <p:cNvSpPr txBox="1"/>
          <p:nvPr/>
        </p:nvSpPr>
        <p:spPr>
          <a:xfrm>
            <a:off x="29927" y="2643613"/>
            <a:ext cx="18381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kern="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 </a:t>
            </a:r>
            <a:endParaRPr lang="it-IT" sz="12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Immagine 1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2EE10126-5F79-F972-36A6-831E5D22D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72" y="5762433"/>
            <a:ext cx="1852469" cy="1309992"/>
          </a:xfrm>
          <a:prstGeom prst="rect">
            <a:avLst/>
          </a:prstGeom>
        </p:spPr>
      </p:pic>
      <p:pic>
        <p:nvPicPr>
          <p:cNvPr id="10" name="Immagine 9" descr="Immagine che contiene Simmetria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EBEFFFB0-B953-2936-C7BC-0E4E374081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" y="3108846"/>
            <a:ext cx="1851949" cy="107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3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5F902-C81C-4D2D-5FCF-202871524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BA03FCAE-D3B1-2C1D-E638-09DD7BB39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2416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CAC3BA3-E8A6-E838-9C96-A345E1E4FF95}"/>
              </a:ext>
            </a:extLst>
          </p:cNvPr>
          <p:cNvSpPr txBox="1"/>
          <p:nvPr/>
        </p:nvSpPr>
        <p:spPr>
          <a:xfrm>
            <a:off x="1910044" y="196089"/>
            <a:ext cx="1028195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it-IT" sz="1800" b="1" i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b="1" kern="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7" name="Immagine 6" descr="Immagine che contiene Simmetria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FCB4DFAA-62E5-178F-3900-4FC72BF96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" y="3046396"/>
            <a:ext cx="1867486" cy="1070007"/>
          </a:xfrm>
          <a:prstGeom prst="rect">
            <a:avLst/>
          </a:prstGeom>
        </p:spPr>
      </p:pic>
      <p:pic>
        <p:nvPicPr>
          <p:cNvPr id="4" name="Immagine 3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7B0CBB29-B23D-2B3C-9E25-4EE10898C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41" y="656890"/>
            <a:ext cx="515021" cy="343347"/>
          </a:xfrm>
          <a:prstGeom prst="rect">
            <a:avLst/>
          </a:prstGeom>
        </p:spPr>
      </p:pic>
      <p:pic>
        <p:nvPicPr>
          <p:cNvPr id="5" name="Immagine2">
            <a:extLst>
              <a:ext uri="{FF2B5EF4-FFF2-40B4-BE49-F238E27FC236}">
                <a16:creationId xmlns:a16="http://schemas.microsoft.com/office/drawing/2014/main" id="{500C196C-5CDF-7DA5-FFF0-72ADCEDED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042909" y="5914084"/>
            <a:ext cx="8090135" cy="1004611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5F24D9EC-7122-247D-3FE3-1DE02B148F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63E75475-3949-5DB3-411F-ADC1E05881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53C562F6-0F04-8B90-67A1-1AF4BB78BF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 descr="Immagine che contiene vestiti, persona, cielo, donna&#10;&#10;Il contenuto generato dall'IA potrebbe non essere corretto.">
            <a:extLst>
              <a:ext uri="{FF2B5EF4-FFF2-40B4-BE49-F238E27FC236}">
                <a16:creationId xmlns:a16="http://schemas.microsoft.com/office/drawing/2014/main" id="{CEA2F953-F490-8B99-A248-9DDD5206E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68" y="0"/>
            <a:ext cx="9554547" cy="595147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5420C0D-8188-814E-7985-E9C6FD8E693C}"/>
              </a:ext>
            </a:extLst>
          </p:cNvPr>
          <p:cNvSpPr txBox="1"/>
          <p:nvPr/>
        </p:nvSpPr>
        <p:spPr>
          <a:xfrm>
            <a:off x="0" y="2616046"/>
            <a:ext cx="19333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kern="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ME 4.4.11.1.a </a:t>
            </a:r>
            <a:endParaRPr lang="it-IT" sz="1200" b="1" kern="1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sz="2000" b="1" kern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magine 2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12B92984-15B3-CB6A-13C4-C6EECC87F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505" y="5811010"/>
            <a:ext cx="1852469" cy="13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9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E077F1-A489-B5EB-C3ED-71C4B7856033}"/>
              </a:ext>
            </a:extLst>
          </p:cNvPr>
          <p:cNvSpPr txBox="1"/>
          <p:nvPr/>
        </p:nvSpPr>
        <p:spPr>
          <a:xfrm>
            <a:off x="0" y="273386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BENEFICIARI</a:t>
            </a:r>
          </a:p>
        </p:txBody>
      </p:sp>
      <p:pic>
        <p:nvPicPr>
          <p:cNvPr id="3" name="Immagine 2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F0650DE4-826A-8CE6-4D79-F38BF351D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73" y="503853"/>
            <a:ext cx="3788228" cy="2230016"/>
          </a:xfrm>
          <a:prstGeom prst="rect">
            <a:avLst/>
          </a:prstGeom>
        </p:spPr>
      </p:pic>
      <p:pic>
        <p:nvPicPr>
          <p:cNvPr id="7" name="Immagine2">
            <a:extLst>
              <a:ext uri="{FF2B5EF4-FFF2-40B4-BE49-F238E27FC236}">
                <a16:creationId xmlns:a16="http://schemas.microsoft.com/office/drawing/2014/main" id="{42553E0B-FD29-B343-4EA9-80C25A927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41779" y="3815168"/>
            <a:ext cx="6475445" cy="8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302</Words>
  <Application>Microsoft Office PowerPoint</Application>
  <PresentationFormat>Widescreen</PresentationFormat>
  <Paragraphs>130</Paragraphs>
  <Slides>25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2" baseType="lpstr">
      <vt:lpstr>Arial</vt:lpstr>
      <vt:lpstr>Arial </vt:lpstr>
      <vt:lpstr>Arial 18</vt:lpstr>
      <vt:lpstr>Calibri</vt:lpstr>
      <vt:lpstr>Trebuchet MS</vt:lpstr>
      <vt:lpstr>Wingdings 3</vt:lpstr>
      <vt:lpstr>Sfaccettatura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office2</cp:lastModifiedBy>
  <cp:revision>265</cp:revision>
  <cp:lastPrinted>2025-08-17T12:16:09Z</cp:lastPrinted>
  <dcterms:created xsi:type="dcterms:W3CDTF">2025-08-15T14:35:41Z</dcterms:created>
  <dcterms:modified xsi:type="dcterms:W3CDTF">2026-02-17T12:33:09Z</dcterms:modified>
</cp:coreProperties>
</file>